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1" r:id="rId1"/>
  </p:sldMasterIdLst>
  <p:notesMasterIdLst>
    <p:notesMasterId r:id="rId33"/>
  </p:notesMasterIdLst>
  <p:sldIdLst>
    <p:sldId id="256" r:id="rId2"/>
    <p:sldId id="260" r:id="rId3"/>
    <p:sldId id="265" r:id="rId4"/>
    <p:sldId id="263" r:id="rId5"/>
    <p:sldId id="264" r:id="rId6"/>
    <p:sldId id="268" r:id="rId7"/>
    <p:sldId id="262" r:id="rId8"/>
    <p:sldId id="269" r:id="rId9"/>
    <p:sldId id="271" r:id="rId10"/>
    <p:sldId id="270" r:id="rId11"/>
    <p:sldId id="273" r:id="rId12"/>
    <p:sldId id="274" r:id="rId13"/>
    <p:sldId id="272" r:id="rId14"/>
    <p:sldId id="277" r:id="rId15"/>
    <p:sldId id="278" r:id="rId16"/>
    <p:sldId id="283" r:id="rId17"/>
    <p:sldId id="280" r:id="rId18"/>
    <p:sldId id="279" r:id="rId19"/>
    <p:sldId id="288" r:id="rId20"/>
    <p:sldId id="275" r:id="rId21"/>
    <p:sldId id="281" r:id="rId22"/>
    <p:sldId id="284" r:id="rId23"/>
    <p:sldId id="285" r:id="rId24"/>
    <p:sldId id="287" r:id="rId25"/>
    <p:sldId id="289" r:id="rId26"/>
    <p:sldId id="291" r:id="rId27"/>
    <p:sldId id="290" r:id="rId28"/>
    <p:sldId id="266" r:id="rId29"/>
    <p:sldId id="267" r:id="rId30"/>
    <p:sldId id="258" r:id="rId31"/>
    <p:sldId id="25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5" autoAdjust="0"/>
    <p:restoredTop sz="46269" autoAdjust="0"/>
  </p:normalViewPr>
  <p:slideViewPr>
    <p:cSldViewPr snapToGrid="0" snapToObjects="1">
      <p:cViewPr varScale="1">
        <p:scale>
          <a:sx n="30" d="100"/>
          <a:sy n="30" d="100"/>
        </p:scale>
        <p:origin x="2304" y="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710" y="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8A9CA-14BB-4A93-B430-A2FD56112B0A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9EE148-FD93-48D2-9085-2B18C8C3B4AD}" type="pres">
      <dgm:prSet presAssocID="{4048A9CA-14BB-4A93-B430-A2FD56112B0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</dgm:ptLst>
  <dgm:cxnLst>
    <dgm:cxn modelId="{40768B90-39C4-41FB-AF64-E3EA89140FF2}" type="presOf" srcId="{4048A9CA-14BB-4A93-B430-A2FD56112B0A}" destId="{089EE148-FD93-48D2-9085-2B18C8C3B4A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FDB0D3-7510-4B23-B2FE-45529E73E07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22D822E-021C-480B-BF50-CEC839B7882E}">
      <dgm:prSet phldrT="[Text]"/>
      <dgm:spPr/>
      <dgm:t>
        <a:bodyPr/>
        <a:lstStyle/>
        <a:p>
          <a:r>
            <a:rPr lang="en-US" dirty="0" smtClean="0"/>
            <a:t>Check</a:t>
          </a:r>
          <a:endParaRPr lang="en-US" dirty="0"/>
        </a:p>
      </dgm:t>
    </dgm:pt>
    <dgm:pt modelId="{3D485C25-E484-45B5-89FE-711A7CDB5884}" type="parTrans" cxnId="{605088E4-1747-4773-9141-42C34B4CD91A}">
      <dgm:prSet/>
      <dgm:spPr/>
      <dgm:t>
        <a:bodyPr/>
        <a:lstStyle/>
        <a:p>
          <a:endParaRPr lang="en-US"/>
        </a:p>
      </dgm:t>
    </dgm:pt>
    <dgm:pt modelId="{13043ED0-A49A-4D5B-9BF4-8EF0DD3B1215}" type="sibTrans" cxnId="{605088E4-1747-4773-9141-42C34B4CD91A}">
      <dgm:prSet/>
      <dgm:spPr/>
      <dgm:t>
        <a:bodyPr/>
        <a:lstStyle/>
        <a:p>
          <a:endParaRPr lang="en-US"/>
        </a:p>
      </dgm:t>
    </dgm:pt>
    <dgm:pt modelId="{84B8CCB2-BB6D-4977-8891-B23047D263F3}">
      <dgm:prSet phldrT="[Text]"/>
      <dgm:spPr/>
      <dgm:t>
        <a:bodyPr/>
        <a:lstStyle/>
        <a:p>
          <a:r>
            <a:rPr lang="en-US" dirty="0" smtClean="0"/>
            <a:t>Agree</a:t>
          </a:r>
          <a:endParaRPr lang="en-US" dirty="0"/>
        </a:p>
      </dgm:t>
    </dgm:pt>
    <dgm:pt modelId="{45087C2B-F7D3-4122-9C25-0A492BD1CFD2}" type="parTrans" cxnId="{A7162710-D4BE-4B17-932E-666A45B052FB}">
      <dgm:prSet/>
      <dgm:spPr/>
      <dgm:t>
        <a:bodyPr/>
        <a:lstStyle/>
        <a:p>
          <a:endParaRPr lang="en-US"/>
        </a:p>
      </dgm:t>
    </dgm:pt>
    <dgm:pt modelId="{C2941EC1-1E47-4FD9-BC60-663846931F53}" type="sibTrans" cxnId="{A7162710-D4BE-4B17-932E-666A45B052FB}">
      <dgm:prSet/>
      <dgm:spPr/>
      <dgm:t>
        <a:bodyPr/>
        <a:lstStyle/>
        <a:p>
          <a:endParaRPr lang="en-US"/>
        </a:p>
      </dgm:t>
    </dgm:pt>
    <dgm:pt modelId="{DF899649-A025-4FBB-95E9-D944EAF84A86}">
      <dgm:prSet phldrT="[Text]"/>
      <dgm:spPr/>
      <dgm:t>
        <a:bodyPr/>
        <a:lstStyle/>
        <a:p>
          <a:r>
            <a:rPr lang="en-US" dirty="0" smtClean="0"/>
            <a:t>Study</a:t>
          </a:r>
          <a:endParaRPr lang="en-US" dirty="0"/>
        </a:p>
      </dgm:t>
    </dgm:pt>
    <dgm:pt modelId="{DE36134A-7F51-4564-BBD6-11686390775C}" type="parTrans" cxnId="{FAA533D0-8DDE-44BE-B634-D0D5CB5459B8}">
      <dgm:prSet/>
      <dgm:spPr/>
      <dgm:t>
        <a:bodyPr/>
        <a:lstStyle/>
        <a:p>
          <a:endParaRPr lang="en-US"/>
        </a:p>
      </dgm:t>
    </dgm:pt>
    <dgm:pt modelId="{A399D645-E446-4BFA-ACC0-F54BA183CBFB}" type="sibTrans" cxnId="{FAA533D0-8DDE-44BE-B634-D0D5CB5459B8}">
      <dgm:prSet/>
      <dgm:spPr/>
      <dgm:t>
        <a:bodyPr/>
        <a:lstStyle/>
        <a:p>
          <a:endParaRPr lang="en-US"/>
        </a:p>
      </dgm:t>
    </dgm:pt>
    <dgm:pt modelId="{EBFD6514-86F9-408D-82BD-C26636EF4AAF}" type="pres">
      <dgm:prSet presAssocID="{D1FDB0D3-7510-4B23-B2FE-45529E73E078}" presName="CompostProcess" presStyleCnt="0">
        <dgm:presLayoutVars>
          <dgm:dir/>
          <dgm:resizeHandles val="exact"/>
        </dgm:presLayoutVars>
      </dgm:prSet>
      <dgm:spPr/>
    </dgm:pt>
    <dgm:pt modelId="{5BF930B9-1B93-4D18-98F5-197B3818F6CA}" type="pres">
      <dgm:prSet presAssocID="{D1FDB0D3-7510-4B23-B2FE-45529E73E078}" presName="arrow" presStyleLbl="bgShp" presStyleIdx="0" presStyleCnt="1"/>
      <dgm:spPr/>
    </dgm:pt>
    <dgm:pt modelId="{4A0830AC-7395-4320-8753-FC6D1304D7A0}" type="pres">
      <dgm:prSet presAssocID="{D1FDB0D3-7510-4B23-B2FE-45529E73E078}" presName="linearProcess" presStyleCnt="0"/>
      <dgm:spPr/>
    </dgm:pt>
    <dgm:pt modelId="{77FB4E9D-683C-4D01-A6CA-C4071B6C1CC8}" type="pres">
      <dgm:prSet presAssocID="{622D822E-021C-480B-BF50-CEC839B7882E}" presName="textNode" presStyleLbl="node1" presStyleIdx="0" presStyleCnt="3" custLinFactNeighborX="-708" custLinFactNeighborY="-22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12D23F-F4F0-4382-BC87-9FCD8C1A8255}" type="pres">
      <dgm:prSet presAssocID="{13043ED0-A49A-4D5B-9BF4-8EF0DD3B1215}" presName="sibTrans" presStyleCnt="0"/>
      <dgm:spPr/>
    </dgm:pt>
    <dgm:pt modelId="{B07961E4-291B-453B-A6D5-CD62B4EA5901}" type="pres">
      <dgm:prSet presAssocID="{84B8CCB2-BB6D-4977-8891-B23047D263F3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84E6F1-B17B-46DC-9C75-B8F6643211ED}" type="pres">
      <dgm:prSet presAssocID="{C2941EC1-1E47-4FD9-BC60-663846931F53}" presName="sibTrans" presStyleCnt="0"/>
      <dgm:spPr/>
    </dgm:pt>
    <dgm:pt modelId="{92087618-15A5-471F-8E50-8825D60E63E3}" type="pres">
      <dgm:prSet presAssocID="{DF899649-A025-4FBB-95E9-D944EAF84A8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A533D0-8DDE-44BE-B634-D0D5CB5459B8}" srcId="{D1FDB0D3-7510-4B23-B2FE-45529E73E078}" destId="{DF899649-A025-4FBB-95E9-D944EAF84A86}" srcOrd="2" destOrd="0" parTransId="{DE36134A-7F51-4564-BBD6-11686390775C}" sibTransId="{A399D645-E446-4BFA-ACC0-F54BA183CBFB}"/>
    <dgm:cxn modelId="{49A1CA18-FEE8-4DC0-90DE-0754AE570DAE}" type="presOf" srcId="{84B8CCB2-BB6D-4977-8891-B23047D263F3}" destId="{B07961E4-291B-453B-A6D5-CD62B4EA5901}" srcOrd="0" destOrd="0" presId="urn:microsoft.com/office/officeart/2005/8/layout/hProcess9"/>
    <dgm:cxn modelId="{BDF617E1-F3F4-419B-9733-B80696A98F9A}" type="presOf" srcId="{622D822E-021C-480B-BF50-CEC839B7882E}" destId="{77FB4E9D-683C-4D01-A6CA-C4071B6C1CC8}" srcOrd="0" destOrd="0" presId="urn:microsoft.com/office/officeart/2005/8/layout/hProcess9"/>
    <dgm:cxn modelId="{605088E4-1747-4773-9141-42C34B4CD91A}" srcId="{D1FDB0D3-7510-4B23-B2FE-45529E73E078}" destId="{622D822E-021C-480B-BF50-CEC839B7882E}" srcOrd="0" destOrd="0" parTransId="{3D485C25-E484-45B5-89FE-711A7CDB5884}" sibTransId="{13043ED0-A49A-4D5B-9BF4-8EF0DD3B1215}"/>
    <dgm:cxn modelId="{CC2FFEBD-8DAD-4909-AD38-FCF637819CCD}" type="presOf" srcId="{DF899649-A025-4FBB-95E9-D944EAF84A86}" destId="{92087618-15A5-471F-8E50-8825D60E63E3}" srcOrd="0" destOrd="0" presId="urn:microsoft.com/office/officeart/2005/8/layout/hProcess9"/>
    <dgm:cxn modelId="{23D39ABC-3B92-4CF1-AA6F-96E659E78A60}" type="presOf" srcId="{D1FDB0D3-7510-4B23-B2FE-45529E73E078}" destId="{EBFD6514-86F9-408D-82BD-C26636EF4AAF}" srcOrd="0" destOrd="0" presId="urn:microsoft.com/office/officeart/2005/8/layout/hProcess9"/>
    <dgm:cxn modelId="{A7162710-D4BE-4B17-932E-666A45B052FB}" srcId="{D1FDB0D3-7510-4B23-B2FE-45529E73E078}" destId="{84B8CCB2-BB6D-4977-8891-B23047D263F3}" srcOrd="1" destOrd="0" parTransId="{45087C2B-F7D3-4122-9C25-0A492BD1CFD2}" sibTransId="{C2941EC1-1E47-4FD9-BC60-663846931F53}"/>
    <dgm:cxn modelId="{F5CFC604-A192-4BE3-B473-04C8CF3FA9D2}" type="presParOf" srcId="{EBFD6514-86F9-408D-82BD-C26636EF4AAF}" destId="{5BF930B9-1B93-4D18-98F5-197B3818F6CA}" srcOrd="0" destOrd="0" presId="urn:microsoft.com/office/officeart/2005/8/layout/hProcess9"/>
    <dgm:cxn modelId="{6A89FC94-71F6-4992-AA8F-610867F1DD17}" type="presParOf" srcId="{EBFD6514-86F9-408D-82BD-C26636EF4AAF}" destId="{4A0830AC-7395-4320-8753-FC6D1304D7A0}" srcOrd="1" destOrd="0" presId="urn:microsoft.com/office/officeart/2005/8/layout/hProcess9"/>
    <dgm:cxn modelId="{8268CCB3-7747-45CA-8AB9-E29E34BDED78}" type="presParOf" srcId="{4A0830AC-7395-4320-8753-FC6D1304D7A0}" destId="{77FB4E9D-683C-4D01-A6CA-C4071B6C1CC8}" srcOrd="0" destOrd="0" presId="urn:microsoft.com/office/officeart/2005/8/layout/hProcess9"/>
    <dgm:cxn modelId="{44825E6B-6C7D-4D18-A110-C18C680ADFA9}" type="presParOf" srcId="{4A0830AC-7395-4320-8753-FC6D1304D7A0}" destId="{B412D23F-F4F0-4382-BC87-9FCD8C1A8255}" srcOrd="1" destOrd="0" presId="urn:microsoft.com/office/officeart/2005/8/layout/hProcess9"/>
    <dgm:cxn modelId="{AF780EE8-3F3F-4FCF-B122-A97C95DE4537}" type="presParOf" srcId="{4A0830AC-7395-4320-8753-FC6D1304D7A0}" destId="{B07961E4-291B-453B-A6D5-CD62B4EA5901}" srcOrd="2" destOrd="0" presId="urn:microsoft.com/office/officeart/2005/8/layout/hProcess9"/>
    <dgm:cxn modelId="{BE40145B-2AAF-4CBD-B1DD-12979FF73BF9}" type="presParOf" srcId="{4A0830AC-7395-4320-8753-FC6D1304D7A0}" destId="{EC84E6F1-B17B-46DC-9C75-B8F6643211ED}" srcOrd="3" destOrd="0" presId="urn:microsoft.com/office/officeart/2005/8/layout/hProcess9"/>
    <dgm:cxn modelId="{196C4799-6C05-451C-B4FD-02ABCE698D6C}" type="presParOf" srcId="{4A0830AC-7395-4320-8753-FC6D1304D7A0}" destId="{92087618-15A5-471F-8E50-8825D60E63E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810EBEE-6CC8-41AD-AAB6-368DEBFD285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A71DF98-8B0F-4AA9-9ADC-37A749048127}">
      <dgm:prSet phldrT="[Text]" custT="1"/>
      <dgm:spPr/>
      <dgm:t>
        <a:bodyPr/>
        <a:lstStyle/>
        <a:p>
          <a:r>
            <a:rPr lang="en-US" sz="3800" dirty="0" smtClean="0"/>
            <a:t>Share</a:t>
          </a:r>
          <a:endParaRPr lang="en-US" sz="3800" dirty="0"/>
        </a:p>
      </dgm:t>
    </dgm:pt>
    <dgm:pt modelId="{37A96F5E-B903-4FEC-80B4-3C2CD114AB7C}" type="parTrans" cxnId="{2A995FC2-1863-417E-985C-5E28A375C778}">
      <dgm:prSet/>
      <dgm:spPr/>
      <dgm:t>
        <a:bodyPr/>
        <a:lstStyle/>
        <a:p>
          <a:endParaRPr lang="en-US"/>
        </a:p>
      </dgm:t>
    </dgm:pt>
    <dgm:pt modelId="{6D17220A-56F8-4472-95DE-3571746356B4}" type="sibTrans" cxnId="{2A995FC2-1863-417E-985C-5E28A375C778}">
      <dgm:prSet/>
      <dgm:spPr/>
      <dgm:t>
        <a:bodyPr/>
        <a:lstStyle/>
        <a:p>
          <a:endParaRPr lang="en-US"/>
        </a:p>
      </dgm:t>
    </dgm:pt>
    <dgm:pt modelId="{DFECE25A-4634-4E54-BBF1-26AB1338084B}">
      <dgm:prSet phldrT="[Text]"/>
      <dgm:spPr/>
      <dgm:t>
        <a:bodyPr/>
        <a:lstStyle/>
        <a:p>
          <a:r>
            <a:rPr lang="en-US" dirty="0" smtClean="0"/>
            <a:t>Adopt</a:t>
          </a:r>
          <a:endParaRPr lang="en-US" dirty="0"/>
        </a:p>
      </dgm:t>
    </dgm:pt>
    <dgm:pt modelId="{106BEC90-F427-495E-BE84-8F00C25D1B22}" type="parTrans" cxnId="{953D861D-D773-4476-BBE3-13E8303764ED}">
      <dgm:prSet/>
      <dgm:spPr/>
      <dgm:t>
        <a:bodyPr/>
        <a:lstStyle/>
        <a:p>
          <a:endParaRPr lang="en-US"/>
        </a:p>
      </dgm:t>
    </dgm:pt>
    <dgm:pt modelId="{C1F0E5D7-E551-48DE-9C41-C81E6004EEB9}" type="sibTrans" cxnId="{953D861D-D773-4476-BBE3-13E8303764ED}">
      <dgm:prSet/>
      <dgm:spPr/>
      <dgm:t>
        <a:bodyPr/>
        <a:lstStyle/>
        <a:p>
          <a:endParaRPr lang="en-US"/>
        </a:p>
      </dgm:t>
    </dgm:pt>
    <dgm:pt modelId="{F5B6E60A-D428-4958-84A6-24550377E06F}">
      <dgm:prSet phldrT="[Text]"/>
      <dgm:spPr/>
      <dgm:t>
        <a:bodyPr/>
        <a:lstStyle/>
        <a:p>
          <a:r>
            <a:rPr lang="en-US" dirty="0" smtClean="0"/>
            <a:t>Advocate!</a:t>
          </a:r>
          <a:endParaRPr lang="en-US" dirty="0"/>
        </a:p>
      </dgm:t>
    </dgm:pt>
    <dgm:pt modelId="{788B865E-E00B-4CD3-9E42-33F1B5F63B1D}" type="parTrans" cxnId="{60BC9A1E-0192-4842-8837-E66A7570DB57}">
      <dgm:prSet/>
      <dgm:spPr/>
      <dgm:t>
        <a:bodyPr/>
        <a:lstStyle/>
        <a:p>
          <a:endParaRPr lang="en-US"/>
        </a:p>
      </dgm:t>
    </dgm:pt>
    <dgm:pt modelId="{85088F35-9D63-4EA6-84A1-282830BB254D}" type="sibTrans" cxnId="{60BC9A1E-0192-4842-8837-E66A7570DB57}">
      <dgm:prSet/>
      <dgm:spPr/>
      <dgm:t>
        <a:bodyPr/>
        <a:lstStyle/>
        <a:p>
          <a:endParaRPr lang="en-US"/>
        </a:p>
      </dgm:t>
    </dgm:pt>
    <dgm:pt modelId="{9D02398A-B51B-42C9-93BC-2F566A3BBE9F}" type="pres">
      <dgm:prSet presAssocID="{E810EBEE-6CC8-41AD-AAB6-368DEBFD2853}" presName="CompostProcess" presStyleCnt="0">
        <dgm:presLayoutVars>
          <dgm:dir/>
          <dgm:resizeHandles val="exact"/>
        </dgm:presLayoutVars>
      </dgm:prSet>
      <dgm:spPr/>
    </dgm:pt>
    <dgm:pt modelId="{8D5AB8A3-CB91-4A1F-B895-DFB7DEEF75DB}" type="pres">
      <dgm:prSet presAssocID="{E810EBEE-6CC8-41AD-AAB6-368DEBFD2853}" presName="arrow" presStyleLbl="bgShp" presStyleIdx="0" presStyleCnt="1"/>
      <dgm:spPr/>
    </dgm:pt>
    <dgm:pt modelId="{10F282D4-DE06-4165-A08A-B1AB23B8F132}" type="pres">
      <dgm:prSet presAssocID="{E810EBEE-6CC8-41AD-AAB6-368DEBFD2853}" presName="linearProcess" presStyleCnt="0"/>
      <dgm:spPr/>
    </dgm:pt>
    <dgm:pt modelId="{1AAD8E64-2B39-4C84-B9E0-DD429D87A793}" type="pres">
      <dgm:prSet presAssocID="{4A71DF98-8B0F-4AA9-9ADC-37A749048127}" presName="textNode" presStyleLbl="node1" presStyleIdx="0" presStyleCnt="3" custScaleX="711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7AC481-4CF1-482F-9080-E230DC6A1A18}" type="pres">
      <dgm:prSet presAssocID="{6D17220A-56F8-4472-95DE-3571746356B4}" presName="sibTrans" presStyleCnt="0"/>
      <dgm:spPr/>
    </dgm:pt>
    <dgm:pt modelId="{26878B67-2C9B-4B9C-8D88-71AF7FCC6DF8}" type="pres">
      <dgm:prSet presAssocID="{DFECE25A-4634-4E54-BBF1-26AB1338084B}" presName="textNode" presStyleLbl="node1" presStyleIdx="1" presStyleCnt="3" custScaleX="676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7A8213-BC00-4A4B-86E7-A1C2DA4E7FEB}" type="pres">
      <dgm:prSet presAssocID="{C1F0E5D7-E551-48DE-9C41-C81E6004EEB9}" presName="sibTrans" presStyleCnt="0"/>
      <dgm:spPr/>
    </dgm:pt>
    <dgm:pt modelId="{A099D651-1A95-4C6F-9798-AF3E0976A2DE}" type="pres">
      <dgm:prSet presAssocID="{F5B6E60A-D428-4958-84A6-24550377E06F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1D2F23-3155-4099-949C-F3F66DEF162F}" type="presOf" srcId="{4A71DF98-8B0F-4AA9-9ADC-37A749048127}" destId="{1AAD8E64-2B39-4C84-B9E0-DD429D87A793}" srcOrd="0" destOrd="0" presId="urn:microsoft.com/office/officeart/2005/8/layout/hProcess9"/>
    <dgm:cxn modelId="{2A995FC2-1863-417E-985C-5E28A375C778}" srcId="{E810EBEE-6CC8-41AD-AAB6-368DEBFD2853}" destId="{4A71DF98-8B0F-4AA9-9ADC-37A749048127}" srcOrd="0" destOrd="0" parTransId="{37A96F5E-B903-4FEC-80B4-3C2CD114AB7C}" sibTransId="{6D17220A-56F8-4472-95DE-3571746356B4}"/>
    <dgm:cxn modelId="{953D861D-D773-4476-BBE3-13E8303764ED}" srcId="{E810EBEE-6CC8-41AD-AAB6-368DEBFD2853}" destId="{DFECE25A-4634-4E54-BBF1-26AB1338084B}" srcOrd="1" destOrd="0" parTransId="{106BEC90-F427-495E-BE84-8F00C25D1B22}" sibTransId="{C1F0E5D7-E551-48DE-9C41-C81E6004EEB9}"/>
    <dgm:cxn modelId="{8206F105-13F6-4054-9F6C-A8998567446F}" type="presOf" srcId="{DFECE25A-4634-4E54-BBF1-26AB1338084B}" destId="{26878B67-2C9B-4B9C-8D88-71AF7FCC6DF8}" srcOrd="0" destOrd="0" presId="urn:microsoft.com/office/officeart/2005/8/layout/hProcess9"/>
    <dgm:cxn modelId="{76FF299D-4B4A-4212-B538-11FDEE1196A9}" type="presOf" srcId="{F5B6E60A-D428-4958-84A6-24550377E06F}" destId="{A099D651-1A95-4C6F-9798-AF3E0976A2DE}" srcOrd="0" destOrd="0" presId="urn:microsoft.com/office/officeart/2005/8/layout/hProcess9"/>
    <dgm:cxn modelId="{AB9125EE-4FE8-4119-B90E-0799E36D8894}" type="presOf" srcId="{E810EBEE-6CC8-41AD-AAB6-368DEBFD2853}" destId="{9D02398A-B51B-42C9-93BC-2F566A3BBE9F}" srcOrd="0" destOrd="0" presId="urn:microsoft.com/office/officeart/2005/8/layout/hProcess9"/>
    <dgm:cxn modelId="{60BC9A1E-0192-4842-8837-E66A7570DB57}" srcId="{E810EBEE-6CC8-41AD-AAB6-368DEBFD2853}" destId="{F5B6E60A-D428-4958-84A6-24550377E06F}" srcOrd="2" destOrd="0" parTransId="{788B865E-E00B-4CD3-9E42-33F1B5F63B1D}" sibTransId="{85088F35-9D63-4EA6-84A1-282830BB254D}"/>
    <dgm:cxn modelId="{20108F05-5C0F-480F-955E-99CE06FE3EAC}" type="presParOf" srcId="{9D02398A-B51B-42C9-93BC-2F566A3BBE9F}" destId="{8D5AB8A3-CB91-4A1F-B895-DFB7DEEF75DB}" srcOrd="0" destOrd="0" presId="urn:microsoft.com/office/officeart/2005/8/layout/hProcess9"/>
    <dgm:cxn modelId="{235BB889-9C45-44FE-AC64-0B2941B82CEB}" type="presParOf" srcId="{9D02398A-B51B-42C9-93BC-2F566A3BBE9F}" destId="{10F282D4-DE06-4165-A08A-B1AB23B8F132}" srcOrd="1" destOrd="0" presId="urn:microsoft.com/office/officeart/2005/8/layout/hProcess9"/>
    <dgm:cxn modelId="{FF44F46D-80E0-4401-9C8D-2BB0B146DB51}" type="presParOf" srcId="{10F282D4-DE06-4165-A08A-B1AB23B8F132}" destId="{1AAD8E64-2B39-4C84-B9E0-DD429D87A793}" srcOrd="0" destOrd="0" presId="urn:microsoft.com/office/officeart/2005/8/layout/hProcess9"/>
    <dgm:cxn modelId="{A25817B9-9CB1-4958-990F-4B382A567AF3}" type="presParOf" srcId="{10F282D4-DE06-4165-A08A-B1AB23B8F132}" destId="{DB7AC481-4CF1-482F-9080-E230DC6A1A18}" srcOrd="1" destOrd="0" presId="urn:microsoft.com/office/officeart/2005/8/layout/hProcess9"/>
    <dgm:cxn modelId="{ECFFF0C1-B37E-48D3-807A-3F9055517187}" type="presParOf" srcId="{10F282D4-DE06-4165-A08A-B1AB23B8F132}" destId="{26878B67-2C9B-4B9C-8D88-71AF7FCC6DF8}" srcOrd="2" destOrd="0" presId="urn:microsoft.com/office/officeart/2005/8/layout/hProcess9"/>
    <dgm:cxn modelId="{650E6FBB-B92E-41A5-B5CB-FD39640670A0}" type="presParOf" srcId="{10F282D4-DE06-4165-A08A-B1AB23B8F132}" destId="{1F7A8213-BC00-4A4B-86E7-A1C2DA4E7FEB}" srcOrd="3" destOrd="0" presId="urn:microsoft.com/office/officeart/2005/8/layout/hProcess9"/>
    <dgm:cxn modelId="{756B60A0-25A9-42A2-8D76-033D5BFA581A}" type="presParOf" srcId="{10F282D4-DE06-4165-A08A-B1AB23B8F132}" destId="{A099D651-1A95-4C6F-9798-AF3E0976A2D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930B9-1B93-4D18-98F5-197B3818F6CA}">
      <dsp:nvSpPr>
        <dsp:cNvPr id="0" name=""/>
        <dsp:cNvSpPr/>
      </dsp:nvSpPr>
      <dsp:spPr>
        <a:xfrm>
          <a:off x="414337" y="0"/>
          <a:ext cx="4695825" cy="261874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FB4E9D-683C-4D01-A6CA-C4071B6C1CC8}">
      <dsp:nvSpPr>
        <dsp:cNvPr id="0" name=""/>
        <dsp:cNvSpPr/>
      </dsp:nvSpPr>
      <dsp:spPr>
        <a:xfrm>
          <a:off x="0" y="762472"/>
          <a:ext cx="1729575" cy="1047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Check</a:t>
          </a:r>
          <a:endParaRPr lang="en-US" sz="3800" kern="1200" dirty="0"/>
        </a:p>
      </dsp:txBody>
      <dsp:txXfrm>
        <a:off x="51135" y="813607"/>
        <a:ext cx="1627305" cy="945226"/>
      </dsp:txXfrm>
    </dsp:sp>
    <dsp:sp modelId="{B07961E4-291B-453B-A6D5-CD62B4EA5901}">
      <dsp:nvSpPr>
        <dsp:cNvPr id="0" name=""/>
        <dsp:cNvSpPr/>
      </dsp:nvSpPr>
      <dsp:spPr>
        <a:xfrm>
          <a:off x="1897462" y="785621"/>
          <a:ext cx="1729575" cy="1047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Agree</a:t>
          </a:r>
          <a:endParaRPr lang="en-US" sz="3800" kern="1200" dirty="0"/>
        </a:p>
      </dsp:txBody>
      <dsp:txXfrm>
        <a:off x="1948597" y="836756"/>
        <a:ext cx="1627305" cy="945226"/>
      </dsp:txXfrm>
    </dsp:sp>
    <dsp:sp modelId="{92087618-15A5-471F-8E50-8825D60E63E3}">
      <dsp:nvSpPr>
        <dsp:cNvPr id="0" name=""/>
        <dsp:cNvSpPr/>
      </dsp:nvSpPr>
      <dsp:spPr>
        <a:xfrm>
          <a:off x="3793744" y="785621"/>
          <a:ext cx="1729575" cy="1047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Study</a:t>
          </a:r>
          <a:endParaRPr lang="en-US" sz="3800" kern="1200" dirty="0"/>
        </a:p>
      </dsp:txBody>
      <dsp:txXfrm>
        <a:off x="3844879" y="836756"/>
        <a:ext cx="1627305" cy="945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AB8A3-CB91-4A1F-B895-DFB7DEEF75DB}">
      <dsp:nvSpPr>
        <dsp:cNvPr id="0" name=""/>
        <dsp:cNvSpPr/>
      </dsp:nvSpPr>
      <dsp:spPr>
        <a:xfrm>
          <a:off x="506819" y="0"/>
          <a:ext cx="5743951" cy="311358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AD8E64-2B39-4C84-B9E0-DD429D87A793}">
      <dsp:nvSpPr>
        <dsp:cNvPr id="0" name=""/>
        <dsp:cNvSpPr/>
      </dsp:nvSpPr>
      <dsp:spPr>
        <a:xfrm>
          <a:off x="144633" y="934076"/>
          <a:ext cx="1747685" cy="1245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Share</a:t>
          </a:r>
          <a:endParaRPr lang="en-US" sz="3800" kern="1200" dirty="0"/>
        </a:p>
      </dsp:txBody>
      <dsp:txXfrm>
        <a:off x="205430" y="994873"/>
        <a:ext cx="1626091" cy="1123841"/>
      </dsp:txXfrm>
    </dsp:sp>
    <dsp:sp modelId="{26878B67-2C9B-4B9C-8D88-71AF7FCC6DF8}">
      <dsp:nvSpPr>
        <dsp:cNvPr id="0" name=""/>
        <dsp:cNvSpPr/>
      </dsp:nvSpPr>
      <dsp:spPr>
        <a:xfrm>
          <a:off x="2193572" y="934076"/>
          <a:ext cx="1661099" cy="1245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Adopt</a:t>
          </a:r>
          <a:endParaRPr lang="en-US" sz="3600" kern="1200" dirty="0"/>
        </a:p>
      </dsp:txBody>
      <dsp:txXfrm>
        <a:off x="2254369" y="994873"/>
        <a:ext cx="1539505" cy="1123841"/>
      </dsp:txXfrm>
    </dsp:sp>
    <dsp:sp modelId="{A099D651-1A95-4C6F-9798-AF3E0976A2DE}">
      <dsp:nvSpPr>
        <dsp:cNvPr id="0" name=""/>
        <dsp:cNvSpPr/>
      </dsp:nvSpPr>
      <dsp:spPr>
        <a:xfrm>
          <a:off x="4155926" y="934076"/>
          <a:ext cx="2457029" cy="1245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Advocate!</a:t>
          </a:r>
          <a:endParaRPr lang="en-US" sz="3600" kern="1200" dirty="0"/>
        </a:p>
      </dsp:txBody>
      <dsp:txXfrm>
        <a:off x="4216723" y="994873"/>
        <a:ext cx="2335435" cy="1123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079E4-3BBE-3B43-B93C-3BFFEA2545A3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37570-B339-BC42-A912-53C4D7BD1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2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64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98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60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52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88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929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62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9318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12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445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14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936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289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600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738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499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36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821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645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96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61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92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77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42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72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791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37570-B339-BC42-A912-53C4D7BD18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757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9144000" cy="5545912"/>
          </a:xfrm>
          <a:prstGeom prst="rect">
            <a:avLst/>
          </a:prstGeom>
          <a:solidFill>
            <a:srgbClr val="F8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sz="1350"/>
              <a:t>`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685800" y="2175955"/>
            <a:ext cx="7772400" cy="1548326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85800" y="3816357"/>
            <a:ext cx="6858000" cy="1028484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300"/>
              </a:spcAft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3038"/>
            <a:ext cx="5685739" cy="427038"/>
          </a:xfrm>
        </p:spPr>
        <p:txBody>
          <a:bodyPr anchor="b">
            <a:normAutofit/>
          </a:bodyPr>
          <a:lstStyle>
            <a:lvl1pPr marL="0" indent="0">
              <a:buNone/>
              <a:defRPr sz="1400" b="1" i="0" cap="all" baseline="0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lvl="0"/>
            <a:r>
              <a:rPr lang="en-US" dirty="0"/>
              <a:t>CLICK TO EDIT MASTER SUBHEADING STYLE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3548062" y="1107435"/>
            <a:ext cx="4910138" cy="300184"/>
          </a:xfrm>
        </p:spPr>
        <p:txBody>
          <a:bodyPr>
            <a:normAutofit/>
          </a:bodyPr>
          <a:lstStyle>
            <a:lvl1pPr marL="0" indent="0" algn="r">
              <a:buNone/>
              <a:defRPr sz="140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Master date styles (Month, DD, YYYY)</a:t>
            </a:r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599889" y="5825241"/>
            <a:ext cx="3915461" cy="285398"/>
          </a:xfrm>
        </p:spPr>
        <p:txBody>
          <a:bodyPr>
            <a:noAutofit/>
          </a:bodyPr>
          <a:lstStyle>
            <a:lvl1pPr marL="0" indent="0" algn="r">
              <a:buNone/>
              <a:defRPr sz="1400" baseline="0"/>
            </a:lvl1pPr>
          </a:lstStyle>
          <a:p>
            <a:pPr lvl="0"/>
            <a:r>
              <a:rPr lang="en-US" dirty="0"/>
              <a:t>Click to edit Master name style</a:t>
            </a:r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599889" y="6110639"/>
            <a:ext cx="3915461" cy="248576"/>
          </a:xfrm>
        </p:spPr>
        <p:txBody>
          <a:bodyPr>
            <a:normAutofit/>
          </a:bodyPr>
          <a:lstStyle>
            <a:lvl1pPr marL="0" indent="0" algn="r">
              <a:buNone/>
              <a:defRPr sz="1000" b="1" i="0" baseline="0">
                <a:solidFill>
                  <a:schemeClr val="accent3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lvl="0"/>
            <a:r>
              <a:rPr lang="en-US" dirty="0"/>
              <a:t>CLICK TO EDIT MASTER JOB TITLE STYLE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76" y="5916968"/>
            <a:ext cx="2317613" cy="48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4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629841" y="2300216"/>
            <a:ext cx="2949178" cy="3560835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3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29841" y="700016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09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3940343" cy="6858000"/>
          </a:xfrm>
          <a:prstGeom prst="rect">
            <a:avLst/>
          </a:prstGeom>
          <a:solidFill>
            <a:srgbClr val="F8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3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4503421" y="987426"/>
            <a:ext cx="401312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856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3940343" cy="6858000"/>
          </a:xfrm>
          <a:prstGeom prst="rect">
            <a:avLst/>
          </a:prstGeom>
          <a:solidFill>
            <a:srgbClr val="F8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>
          <a:xfrm>
            <a:off x="629841" y="2743200"/>
            <a:ext cx="2949178" cy="3125788"/>
          </a:xfrm>
        </p:spPr>
        <p:txBody>
          <a:bodyPr/>
          <a:lstStyle>
            <a:lvl1pPr marL="285750" indent="-285750">
              <a:lnSpc>
                <a:spcPct val="100000"/>
              </a:lnSpc>
              <a:spcAft>
                <a:spcPts val="300"/>
              </a:spcAft>
              <a:buFont typeface="Arial" charset="0"/>
              <a:buChar char="•"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4503421" y="987426"/>
            <a:ext cx="401312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629842" y="2057400"/>
            <a:ext cx="2949177" cy="608774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Aft>
                <a:spcPts val="200"/>
              </a:spcAft>
              <a:buNone/>
              <a:defRPr sz="1800" b="1" i="0" cap="none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4922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400"/>
            </a:lvl2pPr>
            <a:lvl3pPr>
              <a:lnSpc>
                <a:spcPct val="100000"/>
              </a:lnSpc>
              <a:spcAft>
                <a:spcPts val="300"/>
              </a:spcAft>
              <a:defRPr sz="2000"/>
            </a:lvl3pPr>
            <a:lvl4pPr>
              <a:lnSpc>
                <a:spcPct val="100000"/>
              </a:lnSpc>
              <a:spcAft>
                <a:spcPts val="300"/>
              </a:spcAft>
              <a:defRPr sz="1800"/>
            </a:lvl4pPr>
            <a:lvl5pPr>
              <a:lnSpc>
                <a:spcPct val="100000"/>
              </a:lnSpc>
              <a:spcAft>
                <a:spcPts val="300"/>
              </a:spcAft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7886700" cy="1117482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640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661920"/>
            <a:ext cx="7886700" cy="3515042"/>
          </a:xfrm>
        </p:spPr>
        <p:txBody>
          <a:bodyPr/>
          <a:lstStyle>
            <a:lvl1pPr>
              <a:lnSpc>
                <a:spcPct val="100000"/>
              </a:lnSpc>
              <a:spcAft>
                <a:spcPts val="300"/>
              </a:spcAft>
              <a:defRPr sz="2400"/>
            </a:lvl1pPr>
            <a:lvl2pPr>
              <a:lnSpc>
                <a:spcPct val="100000"/>
              </a:lnSpc>
              <a:spcAft>
                <a:spcPts val="300"/>
              </a:spcAft>
              <a:defRPr sz="2400"/>
            </a:lvl2pPr>
            <a:lvl3pPr>
              <a:lnSpc>
                <a:spcPct val="100000"/>
              </a:lnSpc>
              <a:spcAft>
                <a:spcPts val="300"/>
              </a:spcAft>
              <a:defRPr sz="2000"/>
            </a:lvl3pPr>
            <a:lvl4pPr>
              <a:lnSpc>
                <a:spcPct val="100000"/>
              </a:lnSpc>
              <a:spcAft>
                <a:spcPts val="300"/>
              </a:spcAft>
              <a:defRPr sz="1800"/>
            </a:lvl4pPr>
            <a:lvl5pPr>
              <a:lnSpc>
                <a:spcPct val="100000"/>
              </a:lnSpc>
              <a:spcAft>
                <a:spcPts val="300"/>
              </a:spcAft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7886700" cy="1117482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628650" y="1825624"/>
            <a:ext cx="7886700" cy="836295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Aft>
                <a:spcPts val="200"/>
              </a:spcAft>
              <a:buNone/>
              <a:defRPr sz="2800" b="1" i="0" cap="none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92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384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2000"/>
            </a:lvl1pPr>
            <a:lvl2pPr>
              <a:lnSpc>
                <a:spcPct val="100000"/>
              </a:lnSpc>
              <a:spcAft>
                <a:spcPts val="0"/>
              </a:spcAft>
              <a:defRPr sz="2000"/>
            </a:lvl2pPr>
            <a:lvl3pPr>
              <a:lnSpc>
                <a:spcPct val="100000"/>
              </a:lnSpc>
              <a:spcAft>
                <a:spcPts val="0"/>
              </a:spcAft>
              <a:defRPr sz="1800"/>
            </a:lvl3pPr>
            <a:lvl4pPr>
              <a:lnSpc>
                <a:spcPct val="100000"/>
              </a:lnSpc>
              <a:spcAft>
                <a:spcPts val="0"/>
              </a:spcAft>
              <a:defRPr sz="1600"/>
            </a:lvl4pPr>
            <a:lvl5pPr>
              <a:lnSpc>
                <a:spcPct val="100000"/>
              </a:lnSpc>
              <a:spcAft>
                <a:spcPts val="0"/>
              </a:spcAft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7886700" cy="1117482"/>
          </a:xfrm>
        </p:spPr>
        <p:txBody>
          <a:bodyPr anchor="t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2000"/>
            </a:lvl1pPr>
            <a:lvl2pPr>
              <a:lnSpc>
                <a:spcPct val="100000"/>
              </a:lnSpc>
              <a:spcAft>
                <a:spcPts val="0"/>
              </a:spcAft>
              <a:defRPr sz="2000"/>
            </a:lvl2pPr>
            <a:lvl3pPr>
              <a:lnSpc>
                <a:spcPct val="100000"/>
              </a:lnSpc>
              <a:spcAft>
                <a:spcPts val="0"/>
              </a:spcAft>
              <a:defRPr sz="1800"/>
            </a:lvl3pPr>
            <a:lvl4pPr>
              <a:lnSpc>
                <a:spcPct val="100000"/>
              </a:lnSpc>
              <a:spcAft>
                <a:spcPts val="0"/>
              </a:spcAft>
              <a:defRPr sz="1600"/>
            </a:lvl4pPr>
            <a:lvl5pPr>
              <a:lnSpc>
                <a:spcPct val="100000"/>
              </a:lnSpc>
              <a:spcAft>
                <a:spcPts val="0"/>
              </a:spcAft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9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08143"/>
            <a:ext cx="7886700" cy="1015882"/>
          </a:xfrm>
        </p:spPr>
        <p:txBody>
          <a:bodyPr anchor="t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</a:t>
            </a:r>
            <a:r>
              <a:rPr lang="en-US"/>
              <a:t>title style FDSDJDSLFKDSF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hart Placeholder 10"/>
          <p:cNvSpPr>
            <a:spLocks noGrp="1"/>
          </p:cNvSpPr>
          <p:nvPr>
            <p:ph type="chart" sz="quarter" idx="13"/>
          </p:nvPr>
        </p:nvSpPr>
        <p:spPr>
          <a:xfrm>
            <a:off x="627634" y="1724025"/>
            <a:ext cx="3879850" cy="4351338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12" name="Chart Placeholder 10"/>
          <p:cNvSpPr>
            <a:spLocks noGrp="1"/>
          </p:cNvSpPr>
          <p:nvPr>
            <p:ph type="chart" sz="quarter" idx="14"/>
          </p:nvPr>
        </p:nvSpPr>
        <p:spPr>
          <a:xfrm>
            <a:off x="4638294" y="1724025"/>
            <a:ext cx="3879850" cy="4351338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836739"/>
            <a:ext cx="9144000" cy="5021260"/>
          </a:xfrm>
          <a:prstGeom prst="rect">
            <a:avLst/>
          </a:prstGeom>
          <a:solidFill>
            <a:srgbClr val="F8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350"/>
              <a:t>`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36739"/>
            <a:ext cx="3868340" cy="83407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400" b="1" i="0" cap="all" baseline="0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670811"/>
            <a:ext cx="3868340" cy="3518852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836739"/>
            <a:ext cx="3887391" cy="83407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400" b="1" i="0" cap="all" baseline="0">
                <a:solidFill>
                  <a:schemeClr val="accent1"/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670811"/>
            <a:ext cx="3887391" cy="3518852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29841" y="708143"/>
            <a:ext cx="7886700" cy="1128596"/>
          </a:xfrm>
        </p:spPr>
        <p:txBody>
          <a:bodyPr anchor="t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89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776896" y="526487"/>
            <a:ext cx="7591174" cy="2269"/>
          </a:xfrm>
          <a:prstGeom prst="line">
            <a:avLst/>
          </a:prstGeom>
          <a:ln>
            <a:solidFill>
              <a:srgbClr val="BCB2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7886700" cy="1117482"/>
          </a:xfrm>
        </p:spPr>
        <p:txBody>
          <a:bodyPr anchor="t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276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21333" r="9573" b="38896"/>
          <a:stretch/>
        </p:blipFill>
        <p:spPr>
          <a:xfrm>
            <a:off x="589788" y="6195251"/>
            <a:ext cx="698769" cy="47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91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F4FA4-CE28-A442-82D2-C92295FA5BFA}" type="datetimeFigureOut">
              <a:rPr lang="en-US" smtClean="0"/>
              <a:t>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26B5B-2E80-3F4B-AB33-B0C163CCE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89" r:id="rId3"/>
    <p:sldLayoutId id="2147483774" r:id="rId4"/>
    <p:sldLayoutId id="2147483775" r:id="rId5"/>
    <p:sldLayoutId id="2147483787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bes.com/sites/groupthink/2014/07/29/how-the-internet-of-everything-transforms-traditional-industries/#40510e002a1c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psychologytoday.com/us/blog/virtue-in-the-media-world/201909/ethics-and-synthetic-media?fbclid=IwAR0R5HcS-Mc0vpVP5wJfxfdm9_ti-Sqb6reYdXPGwYRtLOelj1V-x6P4xaY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nsus.gov/history/pdf/NARA_Legislation.pdf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olis.leg.state.or.us/liz/2019R1/Measures/Overview/HB2393" TargetMode="External"/><Relationship Id="rId3" Type="http://schemas.openxmlformats.org/officeDocument/2006/relationships/hyperlink" Target="https://olis.leg.state.or.us/liz/2019R1/Measures/Analysis/SB577" TargetMode="External"/><Relationship Id="rId7" Type="http://schemas.openxmlformats.org/officeDocument/2006/relationships/hyperlink" Target="https://olis.leg.state.or.us/liz/2019R1/Measures/Overview/HB2015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olis.leg.state.or.us/liz/2019R1/Measures/Overview/SJR18" TargetMode="External"/><Relationship Id="rId11" Type="http://schemas.openxmlformats.org/officeDocument/2006/relationships/hyperlink" Target="https://olis.leg.state.or.us/liz/2017R1/Measures/Overview/SB481" TargetMode="External"/><Relationship Id="rId5" Type="http://schemas.openxmlformats.org/officeDocument/2006/relationships/hyperlink" Target="https://olis.leg.state.or.us/liz/2019R1/Measures/Overview/SB944" TargetMode="External"/><Relationship Id="rId10" Type="http://schemas.openxmlformats.org/officeDocument/2006/relationships/hyperlink" Target="https://olis.leg.state.or.us/liz/2017R1/Measures/Overview/HB2101" TargetMode="External"/><Relationship Id="rId4" Type="http://schemas.openxmlformats.org/officeDocument/2006/relationships/hyperlink" Target="https://olis.leg.state.or.us/liz/2019R1/Measures/Overview/HB3348" TargetMode="External"/><Relationship Id="rId9" Type="http://schemas.openxmlformats.org/officeDocument/2006/relationships/hyperlink" Target="https://olis.leg.state.or.us/liz/2017R1/Measures/Overview/SB106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5" Type="http://schemas.openxmlformats.org/officeDocument/2006/relationships/hyperlink" Target="http://lwvor.org/studies/#cybersecurity" TargetMode="External"/><Relationship Id="rId4" Type="http://schemas.openxmlformats.org/officeDocument/2006/relationships/hyperlink" Target="https://sites.google.com/a/leagueofwomenvoters.org/clearinghouse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56425-CCC7-4723-A397-782385BC2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809" y="1783994"/>
            <a:ext cx="7772400" cy="2455497"/>
          </a:xfrm>
        </p:spPr>
        <p:txBody>
          <a:bodyPr>
            <a:normAutofit/>
          </a:bodyPr>
          <a:lstStyle/>
          <a:p>
            <a:pPr algn="r"/>
            <a:r>
              <a:rPr lang="en-US" sz="3600" dirty="0" smtClean="0"/>
              <a:t> </a:t>
            </a:r>
            <a:r>
              <a:rPr lang="en-US" dirty="0" smtClean="0"/>
              <a:t>PRIVACY &amp; CYBERSECURITY  </a:t>
            </a:r>
            <a:r>
              <a:rPr lang="en-US" dirty="0"/>
              <a:t>Today</a:t>
            </a:r>
            <a:r>
              <a:rPr lang="en-US" sz="2000" dirty="0"/>
              <a:t/>
            </a:r>
            <a:br>
              <a:rPr lang="en-US" sz="2000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23AF30-DEDD-4A52-9190-619E0A837A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131" y="4679194"/>
            <a:ext cx="6858000" cy="506261"/>
          </a:xfrm>
        </p:spPr>
        <p:txBody>
          <a:bodyPr/>
          <a:lstStyle/>
          <a:p>
            <a:r>
              <a:rPr lang="en-US" sz="1800" b="1" dirty="0"/>
              <a:t>A League of Women Voters of OREGON </a:t>
            </a:r>
            <a:r>
              <a:rPr lang="en-US" sz="1800" b="1" dirty="0" smtClean="0"/>
              <a:t>Study</a:t>
            </a:r>
            <a:endParaRPr lang="en-US" sz="18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B2870A-9BAF-442E-B084-1AE99D4680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January 2020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B0C6AA-7DC4-4E3A-91B5-38809D95625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A03E6D-387B-40C9-B75C-1913D3C305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798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13"/>
          </p:nvPr>
        </p:nvSpPr>
        <p:spPr>
          <a:xfrm>
            <a:off x="629841" y="4312509"/>
            <a:ext cx="7888586" cy="22365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“The most profound technologies are those that disappear. They weave themselves into the fabric of everyday life until they are indistinguishable from it”—Mark </a:t>
            </a:r>
            <a:r>
              <a:rPr lang="en-US" sz="2600" dirty="0" smtClean="0"/>
              <a:t>Weiser</a:t>
            </a:r>
            <a:r>
              <a:rPr lang="en-US" sz="2600" u="sng" dirty="0" smtClean="0">
                <a:hlinkClick r:id="rId3"/>
              </a:rPr>
              <a:t>,</a:t>
            </a:r>
            <a:r>
              <a:rPr lang="en-US" sz="2600" u="sng" dirty="0" smtClean="0"/>
              <a:t> 1993</a:t>
            </a:r>
            <a:r>
              <a:rPr lang="en-US" sz="2600" dirty="0" smtClean="0"/>
              <a:t>.</a:t>
            </a:r>
            <a:endParaRPr lang="en-US" sz="26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9841" y="457200"/>
            <a:ext cx="3048034" cy="2421924"/>
          </a:xfrm>
        </p:spPr>
        <p:txBody>
          <a:bodyPr>
            <a:normAutofit/>
          </a:bodyPr>
          <a:lstStyle/>
          <a:p>
            <a:r>
              <a:rPr lang="en-US" dirty="0" smtClean="0"/>
              <a:t>TECHNOLOGY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Ubiquitous Computing</a:t>
            </a:r>
            <a:endParaRPr lang="en-US" dirty="0"/>
          </a:p>
        </p:txBody>
      </p:sp>
      <p:pic>
        <p:nvPicPr>
          <p:cNvPr id="9" name="Picture 8" descr="https://lh3.googleusercontent.com/PYV404eZdlf9ygOS4OCNSmJmpkYuEckyA21aBDYPNeaO1dZnJoTXtNh2bX5zrVpdFSUNGW9K_YR1vILQ6KZPHkcHMGKGvDNTrTePwI4EMmxWeGgvKWE8vizvvIqkZymRwEFQj_p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12" y="457200"/>
            <a:ext cx="4939408" cy="365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9144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13"/>
          </p:nvPr>
        </p:nvSpPr>
        <p:spPr>
          <a:xfrm>
            <a:off x="629841" y="1483567"/>
            <a:ext cx="2949178" cy="4385421"/>
          </a:xfrm>
        </p:spPr>
        <p:txBody>
          <a:bodyPr>
            <a:normAutofit/>
          </a:bodyPr>
          <a:lstStyle/>
          <a:p>
            <a:pPr lvl="0" fontAlgn="base"/>
            <a:r>
              <a:rPr lang="en-US" sz="2000" dirty="0"/>
              <a:t>Smartphones, watches, and </a:t>
            </a:r>
            <a:r>
              <a:rPr lang="en-US" sz="2000" dirty="0" err="1" smtClean="0"/>
              <a:t>fitbits</a:t>
            </a:r>
            <a:r>
              <a:rPr lang="en-US" sz="2000" dirty="0" smtClean="0"/>
              <a:t>, Siri, Alexa, </a:t>
            </a:r>
            <a:r>
              <a:rPr lang="en-US" sz="2000" dirty="0"/>
              <a:t>and GPS </a:t>
            </a:r>
            <a:r>
              <a:rPr lang="en-US" sz="2000" dirty="0" smtClean="0"/>
              <a:t>devices, </a:t>
            </a:r>
            <a:r>
              <a:rPr lang="en-US" sz="2000" dirty="0" err="1" smtClean="0"/>
              <a:t>rerigerators</a:t>
            </a:r>
            <a:r>
              <a:rPr lang="en-US" sz="2000" dirty="0" smtClean="0"/>
              <a:t>, </a:t>
            </a:r>
            <a:r>
              <a:rPr lang="en-US" sz="2000" dirty="0"/>
              <a:t>baby monitors, light bulbs, TVs, speakers, smart plugs, and </a:t>
            </a:r>
            <a:r>
              <a:rPr lang="en-US" sz="2000" dirty="0" smtClean="0"/>
              <a:t>switches, thermostats</a:t>
            </a:r>
            <a:r>
              <a:rPr lang="en-US" sz="2000" dirty="0"/>
              <a:t>, irrigation, security systems, video doorbells, and </a:t>
            </a:r>
            <a:r>
              <a:rPr lang="en-US" sz="2000" dirty="0" smtClean="0"/>
              <a:t>locks, </a:t>
            </a:r>
            <a:br>
              <a:rPr lang="en-US" sz="2000" dirty="0" smtClean="0"/>
            </a:br>
            <a:r>
              <a:rPr lang="en-US" sz="2000" dirty="0" smtClean="0"/>
              <a:t>sense </a:t>
            </a:r>
            <a:r>
              <a:rPr lang="en-US" sz="2000" dirty="0"/>
              <a:t>speed, GPS data, passenger weight, phone use</a:t>
            </a:r>
            <a:r>
              <a:rPr lang="en-US" sz="2000" dirty="0" smtClean="0"/>
              <a:t>, </a:t>
            </a:r>
            <a:r>
              <a:rPr lang="en-US" sz="2000" dirty="0"/>
              <a:t>financial </a:t>
            </a:r>
            <a:r>
              <a:rPr lang="en-US" sz="2000" dirty="0" smtClean="0"/>
              <a:t>info </a:t>
            </a: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9841" y="503853"/>
            <a:ext cx="2949178" cy="65780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</a:t>
            </a:r>
            <a:r>
              <a:rPr lang="en-US" sz="3600" dirty="0" err="1" smtClean="0"/>
              <a:t>IoT</a:t>
            </a:r>
            <a:endParaRPr lang="en-US" sz="36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0" b="12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5836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3"/>
          </p:nvPr>
        </p:nvSpPr>
        <p:spPr>
          <a:xfrm>
            <a:off x="517873" y="1556786"/>
            <a:ext cx="3494290" cy="401359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Consumer data </a:t>
            </a:r>
            <a:r>
              <a:rPr lang="en-US" sz="2800" dirty="0"/>
              <a:t>i</a:t>
            </a:r>
            <a:r>
              <a:rPr lang="en-US" sz="2800" dirty="0" smtClean="0"/>
              <a:t>s the PRODUCT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Cross-device tracking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OBA online behavioral advertising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9841" y="700016"/>
            <a:ext cx="2949178" cy="65292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E-Commerce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567" y="593369"/>
            <a:ext cx="4127323" cy="5032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1242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91985" y="1289479"/>
            <a:ext cx="3524910" cy="1664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Surveillance </a:t>
            </a:r>
            <a:br>
              <a:rPr lang="en-US" sz="3600" dirty="0" smtClean="0"/>
            </a:br>
            <a:r>
              <a:rPr lang="en-US" sz="3600" dirty="0" smtClean="0"/>
              <a:t>&amp; </a:t>
            </a:r>
            <a:br>
              <a:rPr lang="en-US" sz="3600" dirty="0" smtClean="0"/>
            </a:br>
            <a:r>
              <a:rPr lang="en-US" sz="3600" dirty="0" smtClean="0"/>
              <a:t>Biometrics</a:t>
            </a:r>
            <a:endParaRPr lang="en-US" sz="3600" dirty="0"/>
          </a:p>
        </p:txBody>
      </p:sp>
      <p:pic>
        <p:nvPicPr>
          <p:cNvPr id="7" name="Picture 6" descr="https://lh3.googleusercontent.com/LlOLEI9ygtDjzt7pKtBlsNBoaNg3x2Bq5SXhMglYqtZelgb2y-Ok1qUfu6kiIl8KhfYE3XMp0RMfYbPNwYGPZkxTc_hhu0FLCqRhm7OVzVoVVJgLScsvLZ-xMMRsbBBLQy7zXyQv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841" y="3911557"/>
            <a:ext cx="4138410" cy="266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ttps://lh5.googleusercontent.com/hMKjZWD5WrbCNcOTjpiNa9mnmAeCLu31f7tICOk3qnqe1LlA3HBxJwBgRTgom0C3qkoFusQophdeuznr941JWxahLKsCwpoIuVj-nGglmZzjzklj6UrIMmWHxOcUdCxcIs9t9kwq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54" y="3794435"/>
            <a:ext cx="3177172" cy="1784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https://lh5.googleusercontent.com/glEfCm9zp8mozo37PWfN1qlCqnlHylrNZZfebmHmVbZg2c_RfAycvq8LW5X4w_h2Jv7ifiOtcNnRc6g45gtKNpZHjBx3sxOulgqyFaUKfuQmQsAnW2M5jDt7pJaWJnl3yTzCIewv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026" y="535222"/>
            <a:ext cx="4493841" cy="2964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80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4331" y="864973"/>
            <a:ext cx="3597110" cy="543697"/>
          </a:xfrm>
        </p:spPr>
        <p:txBody>
          <a:bodyPr>
            <a:noAutofit/>
          </a:bodyPr>
          <a:lstStyle/>
          <a:p>
            <a:r>
              <a:rPr lang="en-US" sz="3600" dirty="0" smtClean="0"/>
              <a:t>Facial Recognition</a:t>
            </a:r>
            <a:endParaRPr lang="en-US" sz="3600" dirty="0"/>
          </a:p>
        </p:txBody>
      </p:sp>
      <p:pic>
        <p:nvPicPr>
          <p:cNvPr id="7" name="Content Placeholder 6" descr="https://lh4.googleusercontent.com/8FgeFypM7zXOpqxNCwQySy7mv-i9JZqvBtyorRoe_K2rnMw2JnpV5aF66SpRn4cDwdiaZ09F49rxpD6J1D_3lgaKGBDXJIn638MiO0PCl5RH-l-9915Gt2w4vjPTeqKcWP3TCZks"/>
          <p:cNvPicPr preferRelativeResize="0"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88" y="1174615"/>
            <a:ext cx="3851153" cy="2884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s://lh5.googleusercontent.com/UWU_c98C8rQUuxi6rP-2sKIZ0sy3ezq1PFoXKHZMxfrEIr-cB6nS30I29r3uoF6J1xTLxkE-5JSqK36Z9TEgbuMfk66fCbvUJIVE6wDOP80XZTSaEL2aezdYUYD2HOULeUxmOpy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84" y="3959442"/>
            <a:ext cx="3678396" cy="24324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4331" y="3307539"/>
            <a:ext cx="33718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en-US" sz="2800" b="1" dirty="0" smtClean="0"/>
              <a:t>Convenience</a:t>
            </a:r>
            <a:endParaRPr lang="en-US" sz="2400" b="1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2706746" y="2160671"/>
            <a:ext cx="1678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/>
            <a:r>
              <a:rPr lang="en-US" sz="2800" b="1" dirty="0" smtClean="0"/>
              <a:t>Privacy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804271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13"/>
          </p:nvPr>
        </p:nvSpPr>
        <p:spPr>
          <a:xfrm>
            <a:off x="248574" y="1473693"/>
            <a:ext cx="3826275" cy="43952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6673" y="1285103"/>
            <a:ext cx="8116977" cy="9144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Online Data Broker Tracking</a:t>
            </a:r>
            <a:endParaRPr lang="en-US" sz="3600" dirty="0"/>
          </a:p>
        </p:txBody>
      </p:sp>
      <p:pic>
        <p:nvPicPr>
          <p:cNvPr id="7" name="Picture 6" descr="https://lh4.googleusercontent.com/t3hfB6VDl3PfdAAxwp3ywUeCh_Yic2g5SsHPBn9KgtXr_erjs20aDVWhroaFHRA4RycBHboSu2ZFnYaiE-Smjkep5zmbl19yzARPkKEIdtyRlFbf-h16proOlpTZSA4QtcSszeSq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217" y="2490186"/>
            <a:ext cx="4964433" cy="3572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6046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Police Body Cams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29842" y="2670811"/>
            <a:ext cx="3868340" cy="72933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Should we see what the Police See?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4629150" y="1836739"/>
            <a:ext cx="4168861" cy="83407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License Plate Tracking</a:t>
            </a:r>
            <a:endParaRPr lang="en-US" sz="20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12" y="3353563"/>
            <a:ext cx="3887788" cy="1076355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708143"/>
            <a:ext cx="7886700" cy="1128596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Police &amp; ICE Tracking</a:t>
            </a:r>
            <a:endParaRPr lang="en-US" sz="3600" dirty="0"/>
          </a:p>
        </p:txBody>
      </p:sp>
      <p:pic>
        <p:nvPicPr>
          <p:cNvPr id="8" name="Picture 7" descr="https://lh6.googleusercontent.com/5gf2x3COnareO7o67yk0QgfB_QhxbGduskvSdhuAh6Kcz0hkJ2CoOnf7jLx7qFCKUtPgMSVqaXWFcKZzTZ9UkcfElccC6H5S_7DuEsV_JNzifZiUfB1CoPwh-5rRDyKU7YjP7k9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49" y="3129600"/>
            <a:ext cx="3887391" cy="30758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2453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9841" y="1297507"/>
            <a:ext cx="3868340" cy="44251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Google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29842" y="1873188"/>
            <a:ext cx="3868340" cy="43164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“Just because you appear in a video, image or audio recording does not mean you own the copyright to it. For example, if your friend took a picture of you, she would own the copyright to the image that she took. If your friend, or someone else, uploaded a video, image or recording of you without your permission, and you feel it violates your privacy or safety, you may wish to file a privacy complaint.”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4573191" y="1278384"/>
            <a:ext cx="3887391" cy="442516"/>
          </a:xfrm>
        </p:spPr>
        <p:txBody>
          <a:bodyPr>
            <a:normAutofit/>
          </a:bodyPr>
          <a:lstStyle/>
          <a:p>
            <a:r>
              <a:rPr lang="en-US" sz="2000" dirty="0"/>
              <a:t>FACEBOOK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629150" y="1873188"/>
            <a:ext cx="3887391" cy="43164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“There is no privacy interest, because by sharing with a hundred friends on a social media platform, which is an affirmative social act to publish, to disclose, to share ostensibly private information with a hundred people, you have just, under centuries of common law, under the judgment of Congress, under the </a:t>
            </a:r>
            <a:r>
              <a:rPr lang="en-US" dirty="0" err="1"/>
              <a:t>SCA</a:t>
            </a:r>
            <a:r>
              <a:rPr lang="en-US" dirty="0"/>
              <a:t> [Stored Communications Act], negated any reasonable expectation of privacy.”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9841" y="708143"/>
            <a:ext cx="7886700" cy="543608"/>
          </a:xfrm>
        </p:spPr>
        <p:txBody>
          <a:bodyPr>
            <a:noAutofit/>
          </a:bodyPr>
          <a:lstStyle/>
          <a:p>
            <a:r>
              <a:rPr lang="en-US" sz="3600" dirty="0" smtClean="0"/>
              <a:t>Network Tracking – Legal Privacy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81633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2493" y="1002141"/>
            <a:ext cx="5703410" cy="925513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Geo-Location Tracking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1" t="19757"/>
          <a:stretch/>
        </p:blipFill>
        <p:spPr>
          <a:xfrm>
            <a:off x="4110360" y="2290439"/>
            <a:ext cx="5033639" cy="3020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83" y="2290439"/>
            <a:ext cx="3694287" cy="340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550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Technical Vulnerabilities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56483" y="2121802"/>
            <a:ext cx="2689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Data Breaches</a:t>
            </a:r>
          </a:p>
          <a:p>
            <a:r>
              <a:rPr lang="en-US" sz="2800" dirty="0" smtClean="0"/>
              <a:t>Ransomware</a:t>
            </a:r>
          </a:p>
          <a:p>
            <a:r>
              <a:rPr lang="en-US" sz="2800" dirty="0" smtClean="0"/>
              <a:t>Hacking </a:t>
            </a:r>
            <a:endParaRPr lang="en-US" sz="2800" dirty="0"/>
          </a:p>
        </p:txBody>
      </p:sp>
      <p:pic>
        <p:nvPicPr>
          <p:cNvPr id="4" name="Picture 3" descr="https://lh5.googleusercontent.com/YU7iV8lkUQiAX_LySxb-B9bH1EkB3R26Z24euV83utlKMdQjnnFRj27kzlnDlwNDQu_VttsvgGlVVOaYS_x38FkKKdvCgRk-rzFFDFpJ9CAukYriY_Tmn9smg8XsdHL9CwfttDub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163" y="2192784"/>
            <a:ext cx="5479187" cy="3920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5772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8419" y="1111827"/>
            <a:ext cx="3258741" cy="1091045"/>
          </a:xfrm>
        </p:spPr>
        <p:txBody>
          <a:bodyPr>
            <a:normAutofit fontScale="77500" lnSpcReduction="20000"/>
          </a:bodyPr>
          <a:lstStyle/>
          <a:p>
            <a:pPr marL="0" indent="0" algn="r">
              <a:buNone/>
            </a:pPr>
            <a:r>
              <a:rPr lang="en-US" sz="2800" dirty="0" smtClean="0"/>
              <a:t>The League’s only “privacy” reference was to reproductive health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480905" y="513341"/>
            <a:ext cx="4527514" cy="8166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Why Study this today?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82" y="1477738"/>
            <a:ext cx="4491658" cy="3699963"/>
          </a:xfrm>
          <a:prstGeom prst="rect">
            <a:avLst/>
          </a:prstGeom>
        </p:spPr>
      </p:pic>
      <p:pic>
        <p:nvPicPr>
          <p:cNvPr id="7" name="Picture 6" descr="https://lh5.googleusercontent.com/Key_ycKTXp5oJk2g0kzGxgQH0FF8o5k_zcsm9Xb3rDzTC90PNDpLgoKFwBdRUk2llmf3GNAsvPSIrGsL2fd3fikU9swrgIwBi8-LN0Ln4GCsM-li8rqn-6Mw3ZefNf9Ku5vbTjd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097" y="3327720"/>
            <a:ext cx="4233384" cy="2822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149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708143"/>
            <a:ext cx="5798783" cy="78019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Fake News &amp; </a:t>
            </a:r>
            <a:r>
              <a:rPr lang="en-US" sz="3600" dirty="0" err="1" smtClean="0"/>
              <a:t>Deepfakes</a:t>
            </a:r>
            <a:endParaRPr lang="en-US" sz="3600" dirty="0"/>
          </a:p>
        </p:txBody>
      </p:sp>
      <p:grpSp>
        <p:nvGrpSpPr>
          <p:cNvPr id="3" name="Group 2"/>
          <p:cNvGrpSpPr/>
          <p:nvPr/>
        </p:nvGrpSpPr>
        <p:grpSpPr>
          <a:xfrm>
            <a:off x="3584609" y="1488333"/>
            <a:ext cx="4930741" cy="4376361"/>
            <a:chOff x="-47625" y="0"/>
            <a:chExt cx="2510568" cy="2299256"/>
          </a:xfrm>
        </p:grpSpPr>
        <p:pic>
          <p:nvPicPr>
            <p:cNvPr id="4" name="Picture 3" descr="https://lh6.googleusercontent.com/BGw6ucW-vqIAj_EWCGlrpIxfmp7V5JV8DIrYrHbTIAwEBZZYlVRsBuwJxRJOFg_WNAAUeWY3iF3caX9W_5PVE663yUQnB14sXCbAUQkd1uqQFeOS6XcN3nS34cfCCJOxIp1NvkJV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7625" y="0"/>
              <a:ext cx="2335530" cy="12877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 Box 224"/>
            <p:cNvSpPr txBox="1"/>
            <p:nvPr/>
          </p:nvSpPr>
          <p:spPr>
            <a:xfrm>
              <a:off x="-47625" y="1620116"/>
              <a:ext cx="2510568" cy="679140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1000"/>
                </a:spcAft>
              </a:pPr>
              <a:r>
                <a:rPr lang="en-US" sz="2800" i="0" u="sng" dirty="0">
                  <a:solidFill>
                    <a:srgbClr val="44546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hlinkClick r:id="rId4"/>
                </a:rPr>
                <a:t>Fake News is an Information Literacy Problem, not a Technology </a:t>
              </a:r>
              <a:r>
                <a:rPr lang="en-US" sz="2800" i="0" u="sng" dirty="0" smtClean="0">
                  <a:solidFill>
                    <a:srgbClr val="44546A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  <a:hlinkClick r:id="rId4"/>
                </a:rPr>
                <a:t>Problem</a:t>
              </a:r>
              <a:endParaRPr lang="en-US" sz="28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44843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9841" y="700016"/>
            <a:ext cx="4883192" cy="578368"/>
          </a:xfrm>
        </p:spPr>
        <p:txBody>
          <a:bodyPr>
            <a:normAutofit/>
          </a:bodyPr>
          <a:lstStyle/>
          <a:p>
            <a:r>
              <a:rPr lang="en-US" sz="3500" dirty="0" smtClean="0"/>
              <a:t>Election Security</a:t>
            </a:r>
            <a:endParaRPr lang="en-US" sz="35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138" y="700016"/>
            <a:ext cx="4598247" cy="2447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4820" y="3393948"/>
            <a:ext cx="789272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“The Russian intervention was essentially a hijacking—of American companies like Facebook and Twitter; of American citizens’ feelings about immigration and race; of American journalists eager for scoops, however </a:t>
            </a:r>
            <a:r>
              <a:rPr lang="en-US" sz="2800" dirty="0" smtClean="0"/>
              <a:t>modest…” --NYTs, Sept, 2018</a:t>
            </a:r>
            <a:endParaRPr lang="en-US" sz="2800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-1" y="2288225"/>
            <a:ext cx="3995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On the 2016 Election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6574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0256" y="730486"/>
            <a:ext cx="3434531" cy="6044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Political Privacy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89" y="3182023"/>
            <a:ext cx="5484710" cy="28715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3" y="258097"/>
            <a:ext cx="3009900" cy="4752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44031" y="1518082"/>
            <a:ext cx="47406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From McCarthy to Citizens United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47370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3330791" cy="579119"/>
          </a:xfrm>
        </p:spPr>
        <p:txBody>
          <a:bodyPr/>
          <a:lstStyle/>
          <a:p>
            <a:r>
              <a:rPr lang="en-US" dirty="0" smtClean="0"/>
              <a:t>US Census 2020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5182" y="1908699"/>
            <a:ext cx="7787381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/>
              <a:t>“</a:t>
            </a:r>
            <a:r>
              <a:rPr lang="en-US" sz="2700" b="1" dirty="0"/>
              <a:t>The 72-Year Rule</a:t>
            </a:r>
            <a:r>
              <a:rPr lang="en-US" sz="2700" dirty="0"/>
              <a:t>”</a:t>
            </a:r>
          </a:p>
          <a:p>
            <a:r>
              <a:rPr lang="en-US" sz="2700" dirty="0"/>
              <a:t>The US government will not release personally identifiable information (</a:t>
            </a:r>
            <a:r>
              <a:rPr lang="en-US" sz="2700" dirty="0" err="1"/>
              <a:t>PII</a:t>
            </a:r>
            <a:r>
              <a:rPr lang="en-US" sz="2700" dirty="0"/>
              <a:t>) about an individual to any other individual or agency until 72 years after it was collected for the decennial census.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This </a:t>
            </a:r>
            <a:r>
              <a:rPr lang="en-US" sz="2700" dirty="0"/>
              <a:t>"72-Year Rule" (92 Stat. 915;</a:t>
            </a:r>
            <a:r>
              <a:rPr lang="en-US" sz="2700" u="sng" dirty="0">
                <a:hlinkClick r:id="rId3"/>
              </a:rPr>
              <a:t> Public Law 95-416</a:t>
            </a:r>
            <a:r>
              <a:rPr lang="en-US" sz="2700" dirty="0"/>
              <a:t>; October 5, 1978) restricts access to decennial census records to all but the individual named on the record or their legal heir.</a:t>
            </a:r>
          </a:p>
        </p:txBody>
      </p:sp>
    </p:spTree>
    <p:extLst>
      <p:ext uri="{BB962C8B-B14F-4D97-AF65-F5344CB8AC3E}">
        <p14:creationId xmlns:p14="http://schemas.microsoft.com/office/powerpoint/2010/main" val="20362307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724263"/>
            <a:ext cx="3696215" cy="543608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GDPR</a:t>
            </a:r>
            <a:endParaRPr lang="en-US" sz="3600" dirty="0"/>
          </a:p>
        </p:txBody>
      </p:sp>
      <p:sp>
        <p:nvSpPr>
          <p:cNvPr id="3" name="Rectangle 2"/>
          <p:cNvSpPr/>
          <p:nvPr/>
        </p:nvSpPr>
        <p:spPr>
          <a:xfrm>
            <a:off x="4554245" y="1606446"/>
            <a:ext cx="3852908" cy="1560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Gramm-Leach-Bliley </a:t>
            </a:r>
            <a:r>
              <a:rPr lang="en-US" b="1" dirty="0" smtClean="0"/>
              <a:t>Act</a:t>
            </a:r>
            <a:endParaRPr lang="en-US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 err="1"/>
              <a:t>FCRA</a:t>
            </a:r>
            <a:r>
              <a:rPr lang="en-US" b="1" dirty="0"/>
              <a:t> Fair Credit Reporting Act </a:t>
            </a:r>
            <a:endParaRPr lang="en-US" dirty="0"/>
          </a:p>
          <a:p>
            <a:pPr marL="342900" marR="0" lvl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dirty="0">
              <a:solidFill>
                <a:srgbClr val="35374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90464" y="666241"/>
            <a:ext cx="2792001" cy="6016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 smtClean="0"/>
              <a:t>US </a:t>
            </a:r>
            <a:r>
              <a:rPr lang="en-US" sz="3600" dirty="0" err="1" smtClean="0"/>
              <a:t>Regs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70517" y="1606446"/>
            <a:ext cx="3508159" cy="3038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b="1" dirty="0"/>
              <a:t>Increased Territorial Scope </a:t>
            </a:r>
          </a:p>
          <a:p>
            <a:pPr marR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b="1" dirty="0"/>
              <a:t>Consent </a:t>
            </a:r>
          </a:p>
          <a:p>
            <a:pPr marR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b="1" dirty="0"/>
              <a:t>Right to Access </a:t>
            </a:r>
          </a:p>
          <a:p>
            <a:pPr marR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b="1" dirty="0"/>
              <a:t>Right to be Forgotten</a:t>
            </a:r>
          </a:p>
          <a:p>
            <a:pPr marR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b="1" dirty="0"/>
              <a:t>Privacy by Design </a:t>
            </a:r>
          </a:p>
          <a:p>
            <a:pPr marR="0" indent="-342900" fontAlgn="base">
              <a:lnSpc>
                <a:spcPct val="107000"/>
              </a:lnSpc>
              <a:spcBef>
                <a:spcPts val="500"/>
              </a:spcBef>
              <a:spcAft>
                <a:spcPts val="5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000" b="1" dirty="0"/>
              <a:t>Breach Notification </a:t>
            </a:r>
          </a:p>
        </p:txBody>
      </p:sp>
    </p:spTree>
    <p:extLst>
      <p:ext uri="{BB962C8B-B14F-4D97-AF65-F5344CB8AC3E}">
        <p14:creationId xmlns:p14="http://schemas.microsoft.com/office/powerpoint/2010/main" val="8945811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77729" y="1390619"/>
            <a:ext cx="3886200" cy="4351338"/>
          </a:xfrm>
        </p:spPr>
        <p:txBody>
          <a:bodyPr>
            <a:normAutofit/>
          </a:bodyPr>
          <a:lstStyle/>
          <a:p>
            <a:r>
              <a:rPr lang="en-US" b="1" dirty="0"/>
              <a:t>Banking Security Breach Rules </a:t>
            </a:r>
            <a:r>
              <a:rPr lang="en-US" i="1" dirty="0"/>
              <a:t>: </a:t>
            </a:r>
            <a:r>
              <a:rPr lang="en-US" b="1" dirty="0"/>
              <a:t>SB 1551 </a:t>
            </a:r>
            <a:endParaRPr lang="en-US" b="1" dirty="0" smtClean="0"/>
          </a:p>
          <a:p>
            <a:r>
              <a:rPr lang="en-US" b="1" dirty="0"/>
              <a:t>A hate/bias crime</a:t>
            </a:r>
            <a:r>
              <a:rPr lang="en-US" dirty="0"/>
              <a:t> </a:t>
            </a:r>
            <a:r>
              <a:rPr lang="en-US" b="1" dirty="0"/>
              <a:t>bill </a:t>
            </a:r>
            <a:r>
              <a:rPr lang="en-US" b="1" u="sng" dirty="0">
                <a:hlinkClick r:id="rId3"/>
              </a:rPr>
              <a:t> </a:t>
            </a:r>
            <a:r>
              <a:rPr lang="en-US" u="sng" dirty="0">
                <a:hlinkClick r:id="rId3"/>
              </a:rPr>
              <a:t>SB 577 </a:t>
            </a:r>
            <a:r>
              <a:rPr lang="en-US" u="sng" dirty="0" smtClean="0">
                <a:hlinkClick r:id="rId3"/>
              </a:rPr>
              <a:t>Enrolled</a:t>
            </a:r>
            <a:endParaRPr lang="en-US" u="sng" dirty="0" smtClean="0"/>
          </a:p>
          <a:p>
            <a:r>
              <a:rPr lang="en-US" b="1" dirty="0"/>
              <a:t>Undisclosed ballot measure funding</a:t>
            </a:r>
            <a:r>
              <a:rPr lang="en-US" b="1" u="sng" dirty="0">
                <a:hlinkClick r:id="rId4"/>
              </a:rPr>
              <a:t>  </a:t>
            </a:r>
            <a:r>
              <a:rPr lang="en-US" b="1" u="sng" dirty="0" err="1">
                <a:hlinkClick r:id="rId4"/>
              </a:rPr>
              <a:t>HB</a:t>
            </a:r>
            <a:r>
              <a:rPr lang="en-US" b="1" u="sng" dirty="0">
                <a:hlinkClick r:id="rId4"/>
              </a:rPr>
              <a:t> 3348 </a:t>
            </a:r>
            <a:r>
              <a:rPr lang="en-US" b="1" u="sng" dirty="0" smtClean="0">
                <a:hlinkClick r:id="rId4"/>
              </a:rPr>
              <a:t>Enrolled</a:t>
            </a:r>
            <a:endParaRPr lang="en-US" b="1" u="sng" dirty="0" smtClean="0"/>
          </a:p>
          <a:p>
            <a:r>
              <a:rPr lang="en-US" b="1" dirty="0"/>
              <a:t>Risk-limiting election audits</a:t>
            </a:r>
            <a:r>
              <a:rPr lang="en-US" u="sng" dirty="0">
                <a:hlinkClick r:id="rId5"/>
              </a:rPr>
              <a:t>  </a:t>
            </a:r>
            <a:r>
              <a:rPr lang="en-US" b="1" u="sng" dirty="0">
                <a:hlinkClick r:id="rId5"/>
              </a:rPr>
              <a:t>SB 944 </a:t>
            </a:r>
            <a:r>
              <a:rPr lang="en-US" b="1" u="sng" dirty="0" smtClean="0">
                <a:hlinkClick r:id="rId5"/>
              </a:rPr>
              <a:t>Enrolled</a:t>
            </a:r>
            <a:endParaRPr lang="en-US" b="1" u="sng" dirty="0" smtClean="0"/>
          </a:p>
          <a:p>
            <a:r>
              <a:rPr lang="en-US" b="1" dirty="0"/>
              <a:t>Referral to Regulating Campaign </a:t>
            </a:r>
            <a:r>
              <a:rPr lang="en-US" b="1" dirty="0" smtClean="0"/>
              <a:t>Transparency </a:t>
            </a:r>
            <a:r>
              <a:rPr lang="en-US" b="1" u="sng" dirty="0" err="1" smtClean="0">
                <a:hlinkClick r:id="rId6"/>
              </a:rPr>
              <a:t>SJR</a:t>
            </a:r>
            <a:r>
              <a:rPr lang="en-US" b="1" u="sng" dirty="0" smtClean="0">
                <a:hlinkClick r:id="rId6"/>
              </a:rPr>
              <a:t> 18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708143"/>
            <a:ext cx="7886700" cy="58799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Oregon legislation 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3"/>
          </p:nvPr>
        </p:nvSpPr>
        <p:spPr>
          <a:xfrm>
            <a:off x="4566661" y="1390619"/>
            <a:ext cx="3886200" cy="4241631"/>
          </a:xfrm>
        </p:spPr>
        <p:txBody>
          <a:bodyPr/>
          <a:lstStyle/>
          <a:p>
            <a:r>
              <a:rPr lang="en-US" b="1" dirty="0"/>
              <a:t>Drivers’ Licenses for All </a:t>
            </a:r>
            <a:r>
              <a:rPr lang="en-US" b="1" u="sng" dirty="0">
                <a:hlinkClick r:id="rId7"/>
              </a:rPr>
              <a:t> </a:t>
            </a:r>
            <a:r>
              <a:rPr lang="en-US" b="1" u="sng" dirty="0" err="1">
                <a:hlinkClick r:id="rId7"/>
              </a:rPr>
              <a:t>HB</a:t>
            </a:r>
            <a:r>
              <a:rPr lang="en-US" b="1" u="sng" dirty="0">
                <a:hlinkClick r:id="rId7"/>
              </a:rPr>
              <a:t> 2015 Enrolled</a:t>
            </a:r>
            <a:r>
              <a:rPr lang="en-US" b="1" dirty="0"/>
              <a:t> </a:t>
            </a:r>
            <a:endParaRPr lang="en-US" b="1" dirty="0" smtClean="0"/>
          </a:p>
          <a:p>
            <a:r>
              <a:rPr lang="en-US" b="1" dirty="0"/>
              <a:t>Intimate Image Privacy </a:t>
            </a:r>
            <a:r>
              <a:rPr lang="en-US" b="1" u="sng" dirty="0" err="1">
                <a:hlinkClick r:id="rId8"/>
              </a:rPr>
              <a:t>HB</a:t>
            </a:r>
            <a:r>
              <a:rPr lang="en-US" b="1" u="sng" dirty="0">
                <a:hlinkClick r:id="rId8"/>
              </a:rPr>
              <a:t> 2393 </a:t>
            </a:r>
            <a:r>
              <a:rPr lang="en-US" b="1" u="sng" dirty="0" smtClean="0">
                <a:hlinkClick r:id="rId8"/>
              </a:rPr>
              <a:t>Enrolled</a:t>
            </a:r>
            <a:endParaRPr lang="en-US" b="1" u="sng" dirty="0" smtClean="0"/>
          </a:p>
          <a:p>
            <a:r>
              <a:rPr lang="en-US" b="1" dirty="0"/>
              <a:t>Public Records Advocate &amp;  Council,</a:t>
            </a:r>
            <a:r>
              <a:rPr lang="en-US" b="1" u="sng" dirty="0">
                <a:hlinkClick r:id="rId9"/>
              </a:rPr>
              <a:t> </a:t>
            </a:r>
            <a:r>
              <a:rPr lang="en-US" u="sng" dirty="0">
                <a:hlinkClick r:id="rId9"/>
              </a:rPr>
              <a:t>SB 106 </a:t>
            </a:r>
            <a:r>
              <a:rPr lang="en-US" u="sng" dirty="0" smtClean="0">
                <a:hlinkClick r:id="rId9"/>
              </a:rPr>
              <a:t>Enrolled</a:t>
            </a:r>
            <a:endParaRPr lang="en-US" u="sng" dirty="0" smtClean="0"/>
          </a:p>
          <a:p>
            <a:r>
              <a:rPr lang="en-US" b="1" dirty="0"/>
              <a:t>Oregon Sunshine Committee </a:t>
            </a:r>
            <a:r>
              <a:rPr lang="en-US" u="sng" dirty="0" err="1">
                <a:hlinkClick r:id="rId10"/>
              </a:rPr>
              <a:t>HB</a:t>
            </a:r>
            <a:r>
              <a:rPr lang="en-US" u="sng" dirty="0">
                <a:hlinkClick r:id="rId10"/>
              </a:rPr>
              <a:t> </a:t>
            </a:r>
            <a:r>
              <a:rPr lang="en-US" u="sng" dirty="0" smtClean="0">
                <a:hlinkClick r:id="rId10"/>
              </a:rPr>
              <a:t>2101</a:t>
            </a:r>
            <a:endParaRPr lang="en-US" u="sng" dirty="0" smtClean="0"/>
          </a:p>
          <a:p>
            <a:r>
              <a:rPr lang="en-US" b="1" dirty="0"/>
              <a:t>Public Records Access </a:t>
            </a:r>
            <a:r>
              <a:rPr lang="en-US" u="sng" dirty="0">
                <a:hlinkClick r:id="rId11"/>
              </a:rPr>
              <a:t>SB 481 Enrolled.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3692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922394" y="3656520"/>
            <a:ext cx="3886200" cy="2806336"/>
          </a:xfrm>
        </p:spPr>
        <p:txBody>
          <a:bodyPr/>
          <a:lstStyle/>
          <a:p>
            <a:r>
              <a:rPr lang="en-US" b="1" dirty="0" err="1" smtClean="0"/>
              <a:t>HIBP</a:t>
            </a:r>
            <a:r>
              <a:rPr lang="en-US" b="1" dirty="0" smtClean="0"/>
              <a:t> Have I been </a:t>
            </a:r>
            <a:r>
              <a:rPr lang="en-US" b="1" dirty="0" err="1" smtClean="0"/>
              <a:t>Pwned</a:t>
            </a:r>
            <a:r>
              <a:rPr lang="en-US" b="1" dirty="0" smtClean="0"/>
              <a:t>?</a:t>
            </a:r>
          </a:p>
          <a:p>
            <a:r>
              <a:rPr lang="en-US" b="1" dirty="0" smtClean="0"/>
              <a:t>R U There?</a:t>
            </a:r>
          </a:p>
          <a:p>
            <a:r>
              <a:rPr lang="en-US" b="1" dirty="0" smtClean="0"/>
              <a:t>Me/Not Me</a:t>
            </a:r>
          </a:p>
          <a:p>
            <a:pPr lvl="1"/>
            <a:r>
              <a:rPr lang="en-US" b="1" dirty="0" smtClean="0"/>
              <a:t>SIM Swaps</a:t>
            </a:r>
          </a:p>
          <a:p>
            <a:pPr lvl="1"/>
            <a:r>
              <a:rPr lang="en-US" b="1" dirty="0" smtClean="0"/>
              <a:t>Phone calls</a:t>
            </a:r>
          </a:p>
          <a:p>
            <a:pPr lvl="1"/>
            <a:r>
              <a:rPr lang="en-US" b="1" dirty="0" smtClean="0"/>
              <a:t>Phishing Emails</a:t>
            </a:r>
          </a:p>
          <a:p>
            <a:pPr lvl="1"/>
            <a:r>
              <a:rPr lang="en-US" b="1" dirty="0" smtClean="0"/>
              <a:t>Fake friend requests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708143"/>
            <a:ext cx="5165048" cy="730913"/>
          </a:xfrm>
        </p:spPr>
        <p:txBody>
          <a:bodyPr/>
          <a:lstStyle/>
          <a:p>
            <a:r>
              <a:rPr lang="en-US" dirty="0" smtClean="0"/>
              <a:t>Cyber Hygiene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3"/>
          </p:nvPr>
        </p:nvSpPr>
        <p:spPr>
          <a:xfrm>
            <a:off x="628650" y="1439056"/>
            <a:ext cx="3886200" cy="4351338"/>
          </a:xfrm>
        </p:spPr>
        <p:txBody>
          <a:bodyPr/>
          <a:lstStyle/>
          <a:p>
            <a:r>
              <a:rPr lang="en-US" b="1" dirty="0"/>
              <a:t>Computer trouble?</a:t>
            </a:r>
          </a:p>
          <a:p>
            <a:pPr lvl="1"/>
            <a:r>
              <a:rPr lang="en-US" dirty="0"/>
              <a:t>Pop-ups</a:t>
            </a:r>
          </a:p>
          <a:p>
            <a:pPr lvl="1"/>
            <a:r>
              <a:rPr lang="en-US" dirty="0"/>
              <a:t>SLOW or </a:t>
            </a:r>
            <a:r>
              <a:rPr lang="en-US" dirty="0" smtClean="0"/>
              <a:t>frozen</a:t>
            </a:r>
            <a:endParaRPr lang="en-US" dirty="0"/>
          </a:p>
          <a:p>
            <a:r>
              <a:rPr lang="en-US" b="1" dirty="0"/>
              <a:t>Install Updates!</a:t>
            </a:r>
          </a:p>
          <a:p>
            <a:r>
              <a:rPr lang="en-US" b="1" dirty="0" smtClean="0"/>
              <a:t>Install anti-virus program</a:t>
            </a:r>
          </a:p>
          <a:p>
            <a:r>
              <a:rPr lang="en-US" b="1" dirty="0" smtClean="0"/>
              <a:t>PW Manager</a:t>
            </a:r>
          </a:p>
          <a:p>
            <a:r>
              <a:rPr lang="en-US" b="1" dirty="0" smtClean="0"/>
              <a:t>Software from trusted sources</a:t>
            </a:r>
            <a:br>
              <a:rPr lang="en-US" b="1" dirty="0" smtClean="0"/>
            </a:br>
            <a:r>
              <a:rPr lang="en-US" b="1" dirty="0" smtClean="0"/>
              <a:t>not hacked</a:t>
            </a:r>
          </a:p>
          <a:p>
            <a:r>
              <a:rPr lang="en-US" b="1" dirty="0" smtClean="0"/>
              <a:t>Scan attachments, even images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https://lh3.googleusercontent.com/BFVXWBk884r_SWePcZ01am9FLPuoq3aqUYiD4bc94pUpVDy9AFRLCh85EdCA0Zs730Jra7X-tOMPmPR_G7YeF9CUlINZvYCHChbqKBSe8JF3FR_VxqQrXEwIqP0LG7t6QJL1wQi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699" y="270352"/>
            <a:ext cx="3030824" cy="3142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718591" y="1825625"/>
            <a:ext cx="3886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824022" y="2867442"/>
            <a:ext cx="3886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5665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5772150" cy="2869943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Privacy &amp; Security</a:t>
            </a:r>
          </a:p>
          <a:p>
            <a:r>
              <a:rPr lang="en-US" sz="2800" b="1" dirty="0" smtClean="0"/>
              <a:t>Policy</a:t>
            </a:r>
          </a:p>
          <a:p>
            <a:r>
              <a:rPr lang="en-US" sz="2800" b="1" dirty="0" err="1" smtClean="0"/>
              <a:t>PII</a:t>
            </a:r>
            <a:r>
              <a:rPr lang="en-US" sz="2800" b="1" dirty="0" smtClean="0"/>
              <a:t> Protection</a:t>
            </a:r>
          </a:p>
          <a:p>
            <a:r>
              <a:rPr lang="en-US" sz="2800" b="1" dirty="0" smtClean="0"/>
              <a:t>E-Commerce protection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35321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Thank you! Please read our study!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1349406" y="3579868"/>
            <a:ext cx="6855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hlinkClick r:id="rId4"/>
              </a:rPr>
              <a:t>https://</a:t>
            </a:r>
            <a:r>
              <a:rPr lang="en-US" sz="2800" b="1" dirty="0" err="1">
                <a:hlinkClick r:id="rId4"/>
              </a:rPr>
              <a:t>sites.google.com</a:t>
            </a:r>
            <a:r>
              <a:rPr lang="en-US" sz="2800" b="1" dirty="0">
                <a:hlinkClick r:id="rId4"/>
              </a:rPr>
              <a:t>/a/</a:t>
            </a:r>
            <a:r>
              <a:rPr lang="en-US" sz="2800" b="1" dirty="0" err="1">
                <a:hlinkClick r:id="rId4"/>
              </a:rPr>
              <a:t>leagueofwomenvoters.org</a:t>
            </a:r>
            <a:r>
              <a:rPr lang="en-US" sz="2800" b="1" dirty="0">
                <a:hlinkClick r:id="rId4"/>
              </a:rPr>
              <a:t>/clearinghouse/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628651" y="2063604"/>
            <a:ext cx="8095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hlinkClick r:id="rId5"/>
              </a:rPr>
              <a:t>http://</a:t>
            </a:r>
            <a:r>
              <a:rPr lang="en-US" sz="2800" b="1" dirty="0" err="1">
                <a:hlinkClick r:id="rId5"/>
              </a:rPr>
              <a:t>lwvor.org</a:t>
            </a:r>
            <a:r>
              <a:rPr lang="en-US" sz="2800" b="1" dirty="0">
                <a:hlinkClick r:id="rId5"/>
              </a:rPr>
              <a:t>/studies/#cybersecurity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22327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7886700" cy="6345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Cyber Study TIMELINE</a:t>
            </a:r>
            <a:endParaRPr lang="en-US" sz="3600" dirty="0"/>
          </a:p>
        </p:txBody>
      </p:sp>
      <p:sp>
        <p:nvSpPr>
          <p:cNvPr id="3" name="Rectangle 2"/>
          <p:cNvSpPr/>
          <p:nvPr/>
        </p:nvSpPr>
        <p:spPr>
          <a:xfrm>
            <a:off x="632990" y="1493359"/>
            <a:ext cx="7882360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May 2019- study adopted</a:t>
            </a:r>
          </a:p>
          <a:p>
            <a:pPr>
              <a:lnSpc>
                <a:spcPct val="107000"/>
              </a:lnSpc>
            </a:pP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share reading list</a:t>
            </a: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 2020-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resentations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available</a:t>
            </a: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Feb </a:t>
            </a: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-study &amp; consensus questions to be approved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March 2020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Approved study produced &amp; shared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April-May 2020-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local Leagues hold consensus meetings. </a:t>
            </a:r>
            <a:endParaRPr lang="en-US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November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30, 2020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consensus report due date extended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if needed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 25</a:t>
            </a:r>
            <a:r>
              <a:rPr lang="en-US" sz="2400" b="1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2021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member agreement committee work completed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Feb 11, 2021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board adopts new advocacy position</a:t>
            </a:r>
          </a:p>
        </p:txBody>
      </p:sp>
    </p:spTree>
    <p:extLst>
      <p:ext uri="{BB962C8B-B14F-4D97-AF65-F5344CB8AC3E}">
        <p14:creationId xmlns:p14="http://schemas.microsoft.com/office/powerpoint/2010/main" val="2257334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5732" y="708143"/>
            <a:ext cx="6929617" cy="663457"/>
          </a:xfrm>
        </p:spPr>
        <p:txBody>
          <a:bodyPr>
            <a:noAutofit/>
          </a:bodyPr>
          <a:lstStyle/>
          <a:p>
            <a:pPr algn="r"/>
            <a:r>
              <a:rPr lang="en-US" sz="4000" dirty="0" smtClean="0"/>
              <a:t>League Study Process</a:t>
            </a:r>
            <a:endParaRPr lang="en-US" sz="4000" dirty="0"/>
          </a:p>
        </p:txBody>
      </p:sp>
      <p:graphicFrame>
        <p:nvGraphicFramePr>
          <p:cNvPr id="134" name="Diagram 133"/>
          <p:cNvGraphicFramePr/>
          <p:nvPr>
            <p:extLst>
              <p:ext uri="{D42A27DB-BD31-4B8C-83A1-F6EECF244321}">
                <p14:modId xmlns:p14="http://schemas.microsoft.com/office/powerpoint/2010/main" val="208535024"/>
              </p:ext>
            </p:extLst>
          </p:nvPr>
        </p:nvGraphicFramePr>
        <p:xfrm>
          <a:off x="1367472" y="1099595"/>
          <a:ext cx="6409055" cy="4911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5" name="Diagram 134"/>
          <p:cNvGraphicFramePr/>
          <p:nvPr>
            <p:extLst>
              <p:ext uri="{D42A27DB-BD31-4B8C-83A1-F6EECF244321}">
                <p14:modId xmlns:p14="http://schemas.microsoft.com/office/powerpoint/2010/main" val="227634133"/>
              </p:ext>
            </p:extLst>
          </p:nvPr>
        </p:nvGraphicFramePr>
        <p:xfrm>
          <a:off x="842528" y="1371600"/>
          <a:ext cx="5524500" cy="2618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6" name="Diagram 135"/>
          <p:cNvGraphicFramePr/>
          <p:nvPr>
            <p:extLst>
              <p:ext uri="{D42A27DB-BD31-4B8C-83A1-F6EECF244321}">
                <p14:modId xmlns:p14="http://schemas.microsoft.com/office/powerpoint/2010/main" val="4188898671"/>
              </p:ext>
            </p:extLst>
          </p:nvPr>
        </p:nvGraphicFramePr>
        <p:xfrm>
          <a:off x="1174831" y="3298785"/>
          <a:ext cx="6757590" cy="3113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7754287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Fake Friend request?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" y="1342644"/>
            <a:ext cx="9131808" cy="417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9217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600" dirty="0" smtClean="0"/>
              <a:t>Fake </a:t>
            </a:r>
            <a:br>
              <a:rPr lang="en-US" sz="3600" dirty="0" smtClean="0"/>
            </a:br>
            <a:r>
              <a:rPr lang="en-US" sz="3600" dirty="0" smtClean="0"/>
              <a:t>Friend Pix?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91" y="138896"/>
            <a:ext cx="4572000" cy="66742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951" y="450448"/>
            <a:ext cx="2692561" cy="26925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91" y="2761768"/>
            <a:ext cx="39243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90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/>
        </p:nvSpPr>
        <p:spPr>
          <a:xfrm>
            <a:off x="511481" y="1506682"/>
            <a:ext cx="6745845" cy="219248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/>
              <a:buAutoNum type="arabicPeriod"/>
            </a:pPr>
            <a:r>
              <a:rPr lang="en-US" sz="2000" dirty="0" smtClean="0"/>
              <a:t>What does Privacy mean?</a:t>
            </a:r>
          </a:p>
          <a:p>
            <a:pPr marL="457200" indent="-457200">
              <a:buFont typeface="Arial"/>
              <a:buAutoNum type="arabicPeriod"/>
            </a:pPr>
            <a:r>
              <a:rPr lang="en-US" sz="2000" dirty="0" smtClean="0"/>
              <a:t>Technology, Privacy, &amp; Cybersecurity, oh my!</a:t>
            </a:r>
          </a:p>
          <a:p>
            <a:pPr marL="457200" indent="-457200">
              <a:buFont typeface="Arial"/>
              <a:buAutoNum type="arabicPeriod"/>
            </a:pPr>
            <a:r>
              <a:rPr lang="en-US" sz="2000" dirty="0" smtClean="0"/>
              <a:t>Elections &amp; political activity</a:t>
            </a:r>
          </a:p>
          <a:p>
            <a:pPr marL="457200" indent="-457200">
              <a:buFont typeface="Arial"/>
              <a:buAutoNum type="arabicPeriod"/>
            </a:pPr>
            <a:r>
              <a:rPr lang="en-US" sz="2000" dirty="0" smtClean="0"/>
              <a:t>Policy “actors”</a:t>
            </a:r>
          </a:p>
          <a:p>
            <a:pPr marL="457200" indent="-457200">
              <a:buFont typeface="Arial"/>
              <a:buAutoNum type="arabicPeriod"/>
            </a:pPr>
            <a:r>
              <a:rPr lang="en-US" sz="2000" dirty="0" smtClean="0"/>
              <a:t>Conclusions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4625" y="3939715"/>
            <a:ext cx="3371850" cy="694630"/>
          </a:xfrm>
        </p:spPr>
        <p:txBody>
          <a:bodyPr/>
          <a:lstStyle/>
          <a:p>
            <a:r>
              <a:rPr lang="en-US" dirty="0" smtClean="0"/>
              <a:t>Bonus Sections: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1482" y="4426528"/>
            <a:ext cx="33718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AutoNum type="arabicPeriod"/>
            </a:pPr>
            <a:r>
              <a:rPr lang="en-US" dirty="0"/>
              <a:t>Legislation overview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Who’s  setting policy?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Personal Privacy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Glossary</a:t>
            </a:r>
          </a:p>
          <a:p>
            <a:pPr marL="457200" indent="-457200">
              <a:buFont typeface="Arial"/>
              <a:buAutoNum type="arabicPeriod"/>
            </a:pPr>
            <a:r>
              <a:rPr lang="en-US" dirty="0"/>
              <a:t>Recommended reading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781050" y="777416"/>
            <a:ext cx="3371850" cy="69463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Study Sections:</a:t>
            </a:r>
            <a:endParaRPr lang="en-US" dirty="0"/>
          </a:p>
        </p:txBody>
      </p:sp>
      <p:pic>
        <p:nvPicPr>
          <p:cNvPr id="16" name="Picture 15" descr="https://lh5.googleusercontent.com/glEfCm9zp8mozo37PWfN1qlCqnlHylrNZZfebmHmVbZg2c_RfAycvq8LW5X4w_h2Jv7ifiOtcNnRc6g45gtKNpZHjBx3sxOulgqyFaUKfuQmQsAnW2M5jDt7pJaWJnl3yTzCIewv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474" y="3393832"/>
            <a:ext cx="4493841" cy="2964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7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9471" y="1888872"/>
            <a:ext cx="2860838" cy="2665373"/>
          </a:xfrm>
        </p:spPr>
        <p:txBody>
          <a:bodyPr>
            <a:normAutofit/>
          </a:bodyPr>
          <a:lstStyle/>
          <a:p>
            <a:r>
              <a:rPr lang="en-US" dirty="0" smtClean="0"/>
              <a:t>Privacy: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Changing </a:t>
            </a:r>
            <a:br>
              <a:rPr lang="en-US" dirty="0" smtClean="0"/>
            </a:br>
            <a:r>
              <a:rPr lang="en-US" dirty="0" smtClean="0"/>
              <a:t>Perceptions</a:t>
            </a:r>
            <a:endParaRPr lang="en-US" dirty="0"/>
          </a:p>
        </p:txBody>
      </p:sp>
      <p:pic>
        <p:nvPicPr>
          <p:cNvPr id="6" name="Picture 5" descr="https://lh3.googleusercontent.com/_ARLqGAWakeli4ndnxl-gM3HD_gkZEfsSfi4iOA2uUqvhqUmAxTNh6pSquROXfKxq0cP2byFFqe6AmGFY2xX_EOI425Z2Kz3Ix01aKvf8ie0uKuTuvVaag7pZdfgFIxLzHwOLsQK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309" y="781235"/>
            <a:ext cx="5373352" cy="5743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049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0004" y="1791729"/>
            <a:ext cx="3550060" cy="951471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Privacy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 descr="https://lh3.googleusercontent.com/KRKVWrB6P72qMQ-ACuLRjP1Avsyu_Gld1Yhw88xXzppDGmGllyqKJ3SaZ0JRGl81Iei37ztYBoK8GUDZ3LZp5sgmpsabcOyRlXPD8AsAN_C-WB737xIV8AozKd6AtrkIkRW-U38j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649" y="823715"/>
            <a:ext cx="3393065" cy="542777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10004" y="2743200"/>
            <a:ext cx="310594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Rights or Invisibility</a:t>
            </a:r>
            <a:r>
              <a:rPr lang="en-US" sz="2800" dirty="0" smtClean="0"/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Transparency and Accountability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040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08143"/>
            <a:ext cx="3824478" cy="626881"/>
          </a:xfrm>
        </p:spPr>
        <p:txBody>
          <a:bodyPr>
            <a:normAutofit/>
          </a:bodyPr>
          <a:lstStyle/>
          <a:p>
            <a:r>
              <a:rPr lang="en-US" dirty="0" smtClean="0"/>
              <a:t>Privacy and DATA</a:t>
            </a:r>
            <a:endParaRPr lang="en-US" dirty="0"/>
          </a:p>
        </p:txBody>
      </p:sp>
      <p:pic>
        <p:nvPicPr>
          <p:cNvPr id="3" name="Picture 2" descr="https://lh4.googleusercontent.com/52W7tW1uLk0OgKEdESuwwWudkTK1Cf5_3PFzjHql2_h0H6gR8-0gX8uzzvQr4jW5dqHduk3pg_yEg15DyizsCw3fD9yFlsjsyxdRvhb4PzNy_XpZJuQsGVWZ6jnIPv8vXKt9kGHh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08" y="1214121"/>
            <a:ext cx="3250004" cy="49624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703006" y="2348751"/>
            <a:ext cx="3448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en-US" sz="3600" b="1" dirty="0" err="1"/>
              <a:t>PII</a:t>
            </a:r>
            <a:r>
              <a:rPr lang="en-US" sz="3600" b="1" dirty="0"/>
              <a:t> Personally </a:t>
            </a:r>
            <a:br>
              <a:rPr lang="en-US" sz="3600" b="1" dirty="0"/>
            </a:br>
            <a:r>
              <a:rPr lang="en-US" sz="3600" b="1" dirty="0"/>
              <a:t>Identifiable </a:t>
            </a:r>
            <a:r>
              <a:rPr lang="en-US" sz="3600" b="1" dirty="0" smtClean="0"/>
              <a:t>Information</a:t>
            </a:r>
          </a:p>
        </p:txBody>
      </p:sp>
    </p:spTree>
    <p:extLst>
      <p:ext uri="{BB962C8B-B14F-4D97-AF65-F5344CB8AC3E}">
        <p14:creationId xmlns:p14="http://schemas.microsoft.com/office/powerpoint/2010/main" val="356417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43344" y="2817341"/>
            <a:ext cx="3764542" cy="239721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Informed Consent</a:t>
            </a:r>
            <a:br>
              <a:rPr lang="en-US" sz="3600" dirty="0" smtClean="0"/>
            </a:br>
            <a:r>
              <a:rPr lang="en-US" sz="3600" dirty="0" smtClean="0"/>
              <a:t>&amp; </a:t>
            </a:r>
            <a:br>
              <a:rPr lang="en-US" sz="3600" dirty="0" smtClean="0"/>
            </a:br>
            <a:r>
              <a:rPr lang="en-US" sz="3600" dirty="0" smtClean="0"/>
              <a:t>Medical </a:t>
            </a:r>
            <a:br>
              <a:rPr lang="en-US" sz="3600" dirty="0" smtClean="0"/>
            </a:br>
            <a:r>
              <a:rPr lang="en-US" sz="3600" dirty="0" smtClean="0"/>
              <a:t>Records</a:t>
            </a:r>
            <a:endParaRPr lang="en-US" sz="36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3" b="10103"/>
          <a:stretch>
            <a:fillRect/>
          </a:stretch>
        </p:blipFill>
        <p:spPr>
          <a:xfrm>
            <a:off x="4503421" y="987426"/>
            <a:ext cx="4013120" cy="4873625"/>
          </a:xfrm>
        </p:spPr>
      </p:pic>
    </p:spTree>
    <p:extLst>
      <p:ext uri="{BB962C8B-B14F-4D97-AF65-F5344CB8AC3E}">
        <p14:creationId xmlns:p14="http://schemas.microsoft.com/office/powerpoint/2010/main" val="1933573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Medical </a:t>
            </a:r>
            <a:r>
              <a:rPr lang="en-US" sz="3600" dirty="0" smtClean="0"/>
              <a:t>Records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Patient Portals?</a:t>
            </a:r>
            <a:endParaRPr lang="en-US" sz="2800" dirty="0"/>
          </a:p>
        </p:txBody>
      </p:sp>
      <p:pic>
        <p:nvPicPr>
          <p:cNvPr id="9" name="Picture 8" descr="https://lh3.googleusercontent.com/ogH_IJODn8DKvBGjmAkGLBf8nK7dJg2HI3_wx1xAeH6IKD-qGnlbCyl7SN3ZSZboxOZwIYBfhoy54MGsOFTu8o-ioTOkNUmKuzkdDX6Ly9xB9w7RvWC1GMn6b4ZqERpzz1rm34Z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189" y="457200"/>
            <a:ext cx="5225445" cy="58200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647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WV Theme Colors 1">
      <a:dk1>
        <a:srgbClr val="323232"/>
      </a:dk1>
      <a:lt1>
        <a:srgbClr val="FFFFFF"/>
      </a:lt1>
      <a:dk2>
        <a:srgbClr val="005498"/>
      </a:dk2>
      <a:lt2>
        <a:srgbClr val="F7F6F4"/>
      </a:lt2>
      <a:accent1>
        <a:srgbClr val="D51F3B"/>
      </a:accent1>
      <a:accent2>
        <a:srgbClr val="005498"/>
      </a:accent2>
      <a:accent3>
        <a:srgbClr val="7D7667"/>
      </a:accent3>
      <a:accent4>
        <a:srgbClr val="BBB19F"/>
      </a:accent4>
      <a:accent5>
        <a:srgbClr val="D51F3B"/>
      </a:accent5>
      <a:accent6>
        <a:srgbClr val="005498"/>
      </a:accent6>
      <a:hlink>
        <a:srgbClr val="005498"/>
      </a:hlink>
      <a:folHlink>
        <a:srgbClr val="7D7667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WVOR Cyber PPT 2019 10 23.potx [Autosaved]" id="{1058D16E-5A47-4745-B4DC-839E3C5FBAEC}" vid="{CAC38521-72A0-450A-A6BF-DF5DC0E827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WV Theme Colors 1">
    <a:dk1>
      <a:srgbClr val="323232"/>
    </a:dk1>
    <a:lt1>
      <a:srgbClr val="FFFFFF"/>
    </a:lt1>
    <a:dk2>
      <a:srgbClr val="005498"/>
    </a:dk2>
    <a:lt2>
      <a:srgbClr val="F7F6F4"/>
    </a:lt2>
    <a:accent1>
      <a:srgbClr val="D51F3B"/>
    </a:accent1>
    <a:accent2>
      <a:srgbClr val="005498"/>
    </a:accent2>
    <a:accent3>
      <a:srgbClr val="7D7667"/>
    </a:accent3>
    <a:accent4>
      <a:srgbClr val="BBB19F"/>
    </a:accent4>
    <a:accent5>
      <a:srgbClr val="D51F3B"/>
    </a:accent5>
    <a:accent6>
      <a:srgbClr val="005498"/>
    </a:accent6>
    <a:hlink>
      <a:srgbClr val="005498"/>
    </a:hlink>
    <a:folHlink>
      <a:srgbClr val="7D766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7428</TotalTime>
  <Words>878</Words>
  <Application>Microsoft Office PowerPoint</Application>
  <PresentationFormat>On-screen Show (4:3)</PresentationFormat>
  <Paragraphs>158</Paragraphs>
  <Slides>31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Arial Black</vt:lpstr>
      <vt:lpstr>Calibri</vt:lpstr>
      <vt:lpstr>Georgia</vt:lpstr>
      <vt:lpstr>Symbol</vt:lpstr>
      <vt:lpstr>Times New Roman</vt:lpstr>
      <vt:lpstr>Office Theme</vt:lpstr>
      <vt:lpstr> PRIVACY &amp; CYBERSECURITY  Today </vt:lpstr>
      <vt:lpstr>PowerPoint Presentation</vt:lpstr>
      <vt:lpstr>League Study Process</vt:lpstr>
      <vt:lpstr>Bonus Sections:</vt:lpstr>
      <vt:lpstr>Privacy:   Changing  Perceptions</vt:lpstr>
      <vt:lpstr>Privacy  </vt:lpstr>
      <vt:lpstr>Privacy and DATA</vt:lpstr>
      <vt:lpstr>Informed Consent &amp;  Medical  Records</vt:lpstr>
      <vt:lpstr>Medical Records</vt:lpstr>
      <vt:lpstr>TECHNOLOGY  Ubiquitous Computing</vt:lpstr>
      <vt:lpstr>The IoT</vt:lpstr>
      <vt:lpstr>E-Commerce</vt:lpstr>
      <vt:lpstr>Surveillance  &amp;  Biometrics</vt:lpstr>
      <vt:lpstr>Facial Recognition</vt:lpstr>
      <vt:lpstr>Online Data Broker Tracking</vt:lpstr>
      <vt:lpstr> Police &amp; ICE Tracking</vt:lpstr>
      <vt:lpstr>Network Tracking – Legal Privacy</vt:lpstr>
      <vt:lpstr>Geo-Location Tracking</vt:lpstr>
      <vt:lpstr>Technical Vulnerabilities</vt:lpstr>
      <vt:lpstr>Fake News &amp; Deepfakes</vt:lpstr>
      <vt:lpstr>Election Security</vt:lpstr>
      <vt:lpstr>Political Privacy</vt:lpstr>
      <vt:lpstr>US Census 2020</vt:lpstr>
      <vt:lpstr>GDPR</vt:lpstr>
      <vt:lpstr>Oregon legislation </vt:lpstr>
      <vt:lpstr>Cyber Hygiene</vt:lpstr>
      <vt:lpstr>Key Findings</vt:lpstr>
      <vt:lpstr>Thank you! Please read our study!</vt:lpstr>
      <vt:lpstr>Cyber Study TIMELINE</vt:lpstr>
      <vt:lpstr>Fake Friend request?</vt:lpstr>
      <vt:lpstr>Fake  Friend Pix?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Cybersecurity</dc:title>
  <dc:creator>Becky Gladstone</dc:creator>
  <cp:lastModifiedBy>Becky Gladstone</cp:lastModifiedBy>
  <cp:revision>261</cp:revision>
  <cp:lastPrinted>2017-08-09T15:49:26Z</cp:lastPrinted>
  <dcterms:created xsi:type="dcterms:W3CDTF">2019-11-15T21:33:43Z</dcterms:created>
  <dcterms:modified xsi:type="dcterms:W3CDTF">2020-02-12T21:08:31Z</dcterms:modified>
</cp:coreProperties>
</file>