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46"/>
  </p:notesMasterIdLst>
  <p:handoutMasterIdLst>
    <p:handoutMasterId r:id="rId47"/>
  </p:handoutMasterIdLst>
  <p:sldIdLst>
    <p:sldId id="256" r:id="rId2"/>
    <p:sldId id="261" r:id="rId3"/>
    <p:sldId id="301" r:id="rId4"/>
    <p:sldId id="257" r:id="rId5"/>
    <p:sldId id="298" r:id="rId6"/>
    <p:sldId id="312" r:id="rId7"/>
    <p:sldId id="258" r:id="rId8"/>
    <p:sldId id="293" r:id="rId9"/>
    <p:sldId id="294" r:id="rId10"/>
    <p:sldId id="315" r:id="rId11"/>
    <p:sldId id="263" r:id="rId12"/>
    <p:sldId id="295" r:id="rId13"/>
    <p:sldId id="259" r:id="rId14"/>
    <p:sldId id="296" r:id="rId15"/>
    <p:sldId id="303" r:id="rId16"/>
    <p:sldId id="317" r:id="rId17"/>
    <p:sldId id="297" r:id="rId18"/>
    <p:sldId id="313" r:id="rId19"/>
    <p:sldId id="265" r:id="rId20"/>
    <p:sldId id="292" r:id="rId21"/>
    <p:sldId id="302" r:id="rId22"/>
    <p:sldId id="305" r:id="rId23"/>
    <p:sldId id="304" r:id="rId24"/>
    <p:sldId id="306" r:id="rId25"/>
    <p:sldId id="307" r:id="rId26"/>
    <p:sldId id="299" r:id="rId27"/>
    <p:sldId id="324" r:id="rId28"/>
    <p:sldId id="266" r:id="rId29"/>
    <p:sldId id="308" r:id="rId30"/>
    <p:sldId id="316" r:id="rId31"/>
    <p:sldId id="323" r:id="rId32"/>
    <p:sldId id="322" r:id="rId33"/>
    <p:sldId id="267" r:id="rId34"/>
    <p:sldId id="268" r:id="rId35"/>
    <p:sldId id="269" r:id="rId36"/>
    <p:sldId id="270" r:id="rId37"/>
    <p:sldId id="318" r:id="rId38"/>
    <p:sldId id="310" r:id="rId39"/>
    <p:sldId id="314" r:id="rId40"/>
    <p:sldId id="288" r:id="rId41"/>
    <p:sldId id="309" r:id="rId42"/>
    <p:sldId id="320" r:id="rId43"/>
    <p:sldId id="319" r:id="rId44"/>
    <p:sldId id="300"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5011C09-1392-1441-95E9-CB1838561D35}">
          <p14:sldIdLst>
            <p14:sldId id="256"/>
            <p14:sldId id="261"/>
            <p14:sldId id="301"/>
            <p14:sldId id="257"/>
            <p14:sldId id="298"/>
            <p14:sldId id="312"/>
            <p14:sldId id="258"/>
            <p14:sldId id="293"/>
            <p14:sldId id="294"/>
            <p14:sldId id="315"/>
            <p14:sldId id="263"/>
            <p14:sldId id="295"/>
            <p14:sldId id="259"/>
            <p14:sldId id="296"/>
            <p14:sldId id="303"/>
            <p14:sldId id="317"/>
            <p14:sldId id="297"/>
            <p14:sldId id="313"/>
            <p14:sldId id="265"/>
            <p14:sldId id="292"/>
            <p14:sldId id="302"/>
            <p14:sldId id="305"/>
            <p14:sldId id="304"/>
            <p14:sldId id="306"/>
            <p14:sldId id="307"/>
            <p14:sldId id="299"/>
            <p14:sldId id="324"/>
            <p14:sldId id="266"/>
            <p14:sldId id="308"/>
            <p14:sldId id="316"/>
            <p14:sldId id="323"/>
            <p14:sldId id="322"/>
            <p14:sldId id="267"/>
            <p14:sldId id="268"/>
            <p14:sldId id="269"/>
            <p14:sldId id="270"/>
            <p14:sldId id="318"/>
            <p14:sldId id="310"/>
            <p14:sldId id="314"/>
            <p14:sldId id="288"/>
            <p14:sldId id="309"/>
            <p14:sldId id="320"/>
            <p14:sldId id="319"/>
            <p14:sldId id="300"/>
          </p14:sldIdLst>
        </p14:section>
        <p14:section name="Untitled Section" id="{DE6F7FCC-EC62-6E41-8A8B-63F5DB9BDDAA}">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31D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373"/>
    <p:restoredTop sz="86483"/>
  </p:normalViewPr>
  <p:slideViewPr>
    <p:cSldViewPr snapToGrid="0" snapToObjects="1">
      <p:cViewPr>
        <p:scale>
          <a:sx n="80" d="100"/>
          <a:sy n="80" d="100"/>
        </p:scale>
        <p:origin x="552" y="-144"/>
      </p:cViewPr>
      <p:guideLst>
        <p:guide orient="horz" pos="2160"/>
        <p:guide pos="2880"/>
      </p:guideLst>
    </p:cSldViewPr>
  </p:slideViewPr>
  <p:outlineViewPr>
    <p:cViewPr>
      <p:scale>
        <a:sx n="33" d="100"/>
        <a:sy n="33" d="100"/>
      </p:scale>
      <p:origin x="0" y="-12392"/>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3" d="100"/>
          <a:sy n="53" d="100"/>
        </p:scale>
        <p:origin x="2960" y="168"/>
      </p:cViewPr>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handoutMaster" Target="handoutMasters/handoutMaster1.xml"/><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dirty="0" smtClean="0"/>
              <a:t>League of Women Voters Roseville Area Affordable Housing Presentation</a:t>
            </a:r>
            <a:endParaRPr lang="en-US" dirty="0"/>
          </a:p>
        </p:txBody>
      </p:sp>
      <p:sp>
        <p:nvSpPr>
          <p:cNvPr id="6" name="Date Placeholder 5"/>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C390F8-CBB2-FB44-85D2-D0539240C168}" type="datetimeFigureOut">
              <a:rPr lang="en-US" smtClean="0"/>
              <a:t>5/10/17</a:t>
            </a:fld>
            <a:endParaRPr lang="en-US"/>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CBC7D25-EB65-0B4E-BF54-0E55CBA6C51A}" type="slidenum">
              <a:rPr lang="en-US" smtClean="0"/>
              <a:t>‹#›</a:t>
            </a:fld>
            <a:endParaRPr lang="en-US"/>
          </a:p>
        </p:txBody>
      </p:sp>
    </p:spTree>
    <p:extLst>
      <p:ext uri="{BB962C8B-B14F-4D97-AF65-F5344CB8AC3E}">
        <p14:creationId xmlns:p14="http://schemas.microsoft.com/office/powerpoint/2010/main" val="1652464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0BD99D-33D8-BA47-924A-4D3836BF6E46}" type="datetimeFigureOut">
              <a:rPr lang="en-US" smtClean="0"/>
              <a:t>5/10/17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1886FC-F7CE-7A4C-97D9-CFAD0759AD0D}" type="slidenum">
              <a:rPr lang="en-US" smtClean="0"/>
              <a:t>‹#›</a:t>
            </a:fld>
            <a:endParaRPr lang="en-US" dirty="0"/>
          </a:p>
        </p:txBody>
      </p:sp>
    </p:spTree>
    <p:extLst>
      <p:ext uri="{BB962C8B-B14F-4D97-AF65-F5344CB8AC3E}">
        <p14:creationId xmlns:p14="http://schemas.microsoft.com/office/powerpoint/2010/main" val="1956215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1886FC-F7CE-7A4C-97D9-CFAD0759AD0D}" type="slidenum">
              <a:rPr lang="en-US" smtClean="0"/>
              <a:t>1</a:t>
            </a:fld>
            <a:endParaRPr lang="en-US" dirty="0"/>
          </a:p>
        </p:txBody>
      </p:sp>
    </p:spTree>
    <p:extLst>
      <p:ext uri="{BB962C8B-B14F-4D97-AF65-F5344CB8AC3E}">
        <p14:creationId xmlns:p14="http://schemas.microsoft.com/office/powerpoint/2010/main" val="1004909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1886FC-F7CE-7A4C-97D9-CFAD0759AD0D}" type="slidenum">
              <a:rPr lang="en-US" smtClean="0"/>
              <a:t>26</a:t>
            </a:fld>
            <a:endParaRPr lang="en-US"/>
          </a:p>
        </p:txBody>
      </p:sp>
    </p:spTree>
    <p:extLst>
      <p:ext uri="{BB962C8B-B14F-4D97-AF65-F5344CB8AC3E}">
        <p14:creationId xmlns:p14="http://schemas.microsoft.com/office/powerpoint/2010/main" val="766759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mtClean="0"/>
          </a:p>
          <a:p>
            <a:endParaRPr lang="en-US"/>
          </a:p>
        </p:txBody>
      </p:sp>
      <p:sp>
        <p:nvSpPr>
          <p:cNvPr id="4" name="Slide Number Placeholder 3"/>
          <p:cNvSpPr>
            <a:spLocks noGrp="1"/>
          </p:cNvSpPr>
          <p:nvPr>
            <p:ph type="sldNum" sz="quarter" idx="10"/>
          </p:nvPr>
        </p:nvSpPr>
        <p:spPr/>
        <p:txBody>
          <a:bodyPr/>
          <a:lstStyle/>
          <a:p>
            <a:fld id="{201886FC-F7CE-7A4C-97D9-CFAD0759AD0D}" type="slidenum">
              <a:rPr lang="en-US" smtClean="0"/>
              <a:t>28</a:t>
            </a:fld>
            <a:endParaRPr lang="en-US"/>
          </a:p>
        </p:txBody>
      </p:sp>
    </p:spTree>
    <p:extLst>
      <p:ext uri="{BB962C8B-B14F-4D97-AF65-F5344CB8AC3E}">
        <p14:creationId xmlns:p14="http://schemas.microsoft.com/office/powerpoint/2010/main" val="20859868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201886FC-F7CE-7A4C-97D9-CFAD0759AD0D}" type="slidenum">
              <a:rPr lang="en-US" smtClean="0"/>
              <a:t>33</a:t>
            </a:fld>
            <a:endParaRPr lang="en-US"/>
          </a:p>
        </p:txBody>
      </p:sp>
    </p:spTree>
    <p:extLst>
      <p:ext uri="{BB962C8B-B14F-4D97-AF65-F5344CB8AC3E}">
        <p14:creationId xmlns:p14="http://schemas.microsoft.com/office/powerpoint/2010/main" val="1082479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1886FC-F7CE-7A4C-97D9-CFAD0759AD0D}" type="slidenum">
              <a:rPr lang="en-US" smtClean="0"/>
              <a:t>35</a:t>
            </a:fld>
            <a:endParaRPr lang="en-US"/>
          </a:p>
        </p:txBody>
      </p:sp>
    </p:spTree>
    <p:extLst>
      <p:ext uri="{BB962C8B-B14F-4D97-AF65-F5344CB8AC3E}">
        <p14:creationId xmlns:p14="http://schemas.microsoft.com/office/powerpoint/2010/main" val="1931198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1886FC-F7CE-7A4C-97D9-CFAD0759AD0D}" type="slidenum">
              <a:rPr lang="en-US" smtClean="0"/>
              <a:t>36</a:t>
            </a:fld>
            <a:endParaRPr lang="en-US"/>
          </a:p>
        </p:txBody>
      </p:sp>
    </p:spTree>
    <p:extLst>
      <p:ext uri="{BB962C8B-B14F-4D97-AF65-F5344CB8AC3E}">
        <p14:creationId xmlns:p14="http://schemas.microsoft.com/office/powerpoint/2010/main" val="943156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1886FC-F7CE-7A4C-97D9-CFAD0759AD0D}" type="slidenum">
              <a:rPr lang="en-US" smtClean="0"/>
              <a:t>38</a:t>
            </a:fld>
            <a:endParaRPr lang="en-US" dirty="0"/>
          </a:p>
        </p:txBody>
      </p:sp>
    </p:spTree>
    <p:extLst>
      <p:ext uri="{BB962C8B-B14F-4D97-AF65-F5344CB8AC3E}">
        <p14:creationId xmlns:p14="http://schemas.microsoft.com/office/powerpoint/2010/main" val="1380948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201886FC-F7CE-7A4C-97D9-CFAD0759AD0D}" type="slidenum">
              <a:rPr lang="en-US" smtClean="0"/>
              <a:t>40</a:t>
            </a:fld>
            <a:endParaRPr lang="en-US" dirty="0"/>
          </a:p>
        </p:txBody>
      </p:sp>
    </p:spTree>
    <p:extLst>
      <p:ext uri="{BB962C8B-B14F-4D97-AF65-F5344CB8AC3E}">
        <p14:creationId xmlns:p14="http://schemas.microsoft.com/office/powerpoint/2010/main" val="107482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1886FC-F7CE-7A4C-97D9-CFAD0759AD0D}" type="slidenum">
              <a:rPr lang="en-US" smtClean="0"/>
              <a:t>44</a:t>
            </a:fld>
            <a:endParaRPr lang="en-US"/>
          </a:p>
        </p:txBody>
      </p:sp>
    </p:spTree>
    <p:extLst>
      <p:ext uri="{BB962C8B-B14F-4D97-AF65-F5344CB8AC3E}">
        <p14:creationId xmlns:p14="http://schemas.microsoft.com/office/powerpoint/2010/main" val="1927893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1886FC-F7CE-7A4C-97D9-CFAD0759AD0D}" type="slidenum">
              <a:rPr lang="en-US" smtClean="0"/>
              <a:t>5</a:t>
            </a:fld>
            <a:endParaRPr lang="en-US"/>
          </a:p>
        </p:txBody>
      </p:sp>
    </p:spTree>
    <p:extLst>
      <p:ext uri="{BB962C8B-B14F-4D97-AF65-F5344CB8AC3E}">
        <p14:creationId xmlns:p14="http://schemas.microsoft.com/office/powerpoint/2010/main" val="29462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Guild, Inc. is a mental health service</a:t>
            </a:r>
            <a:r>
              <a:rPr lang="en-US" baseline="0" smtClean="0"/>
              <a:t> organization.  Mollie helped shape questions about mental health.</a:t>
            </a:r>
            <a:endParaRPr lang="en-US"/>
          </a:p>
        </p:txBody>
      </p:sp>
      <p:sp>
        <p:nvSpPr>
          <p:cNvPr id="4" name="Slide Number Placeholder 3"/>
          <p:cNvSpPr>
            <a:spLocks noGrp="1"/>
          </p:cNvSpPr>
          <p:nvPr>
            <p:ph type="sldNum" sz="quarter" idx="10"/>
          </p:nvPr>
        </p:nvSpPr>
        <p:spPr/>
        <p:txBody>
          <a:bodyPr/>
          <a:lstStyle/>
          <a:p>
            <a:fld id="{201886FC-F7CE-7A4C-97D9-CFAD0759AD0D}" type="slidenum">
              <a:rPr lang="en-US" smtClean="0"/>
              <a:t>7</a:t>
            </a:fld>
            <a:endParaRPr lang="en-US"/>
          </a:p>
        </p:txBody>
      </p:sp>
    </p:spTree>
    <p:extLst>
      <p:ext uri="{BB962C8B-B14F-4D97-AF65-F5344CB8AC3E}">
        <p14:creationId xmlns:p14="http://schemas.microsoft.com/office/powerpoint/2010/main" val="1042988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There</a:t>
            </a:r>
            <a:r>
              <a:rPr lang="en-US" baseline="0" smtClean="0"/>
              <a:t> is no system that is inherently correct.</a:t>
            </a:r>
            <a:endParaRPr lang="en-US"/>
          </a:p>
        </p:txBody>
      </p:sp>
      <p:sp>
        <p:nvSpPr>
          <p:cNvPr id="4" name="Slide Number Placeholder 3"/>
          <p:cNvSpPr>
            <a:spLocks noGrp="1"/>
          </p:cNvSpPr>
          <p:nvPr>
            <p:ph type="sldNum" sz="quarter" idx="10"/>
          </p:nvPr>
        </p:nvSpPr>
        <p:spPr/>
        <p:txBody>
          <a:bodyPr/>
          <a:lstStyle/>
          <a:p>
            <a:fld id="{201886FC-F7CE-7A4C-97D9-CFAD0759AD0D}" type="slidenum">
              <a:rPr lang="en-US" smtClean="0"/>
              <a:t>11</a:t>
            </a:fld>
            <a:endParaRPr lang="en-US"/>
          </a:p>
        </p:txBody>
      </p:sp>
    </p:spTree>
    <p:extLst>
      <p:ext uri="{BB962C8B-B14F-4D97-AF65-F5344CB8AC3E}">
        <p14:creationId xmlns:p14="http://schemas.microsoft.com/office/powerpoint/2010/main" val="1377516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1886FC-F7CE-7A4C-97D9-CFAD0759AD0D}" type="slidenum">
              <a:rPr lang="en-US" smtClean="0"/>
              <a:t>13</a:t>
            </a:fld>
            <a:endParaRPr lang="en-US"/>
          </a:p>
        </p:txBody>
      </p:sp>
    </p:spTree>
    <p:extLst>
      <p:ext uri="{BB962C8B-B14F-4D97-AF65-F5344CB8AC3E}">
        <p14:creationId xmlns:p14="http://schemas.microsoft.com/office/powerpoint/2010/main" val="618806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Minnesota Housing Partnership</a:t>
            </a:r>
            <a:endParaRPr lang="en-US" dirty="0"/>
          </a:p>
        </p:txBody>
      </p:sp>
      <p:sp>
        <p:nvSpPr>
          <p:cNvPr id="4" name="Slide Number Placeholder 3"/>
          <p:cNvSpPr>
            <a:spLocks noGrp="1"/>
          </p:cNvSpPr>
          <p:nvPr>
            <p:ph type="sldNum" sz="quarter" idx="10"/>
          </p:nvPr>
        </p:nvSpPr>
        <p:spPr/>
        <p:txBody>
          <a:bodyPr/>
          <a:lstStyle/>
          <a:p>
            <a:fld id="{201886FC-F7CE-7A4C-97D9-CFAD0759AD0D}" type="slidenum">
              <a:rPr lang="en-US" smtClean="0"/>
              <a:t>15</a:t>
            </a:fld>
            <a:endParaRPr lang="en-US" dirty="0"/>
          </a:p>
        </p:txBody>
      </p:sp>
    </p:spTree>
    <p:extLst>
      <p:ext uri="{BB962C8B-B14F-4D97-AF65-F5344CB8AC3E}">
        <p14:creationId xmlns:p14="http://schemas.microsoft.com/office/powerpoint/2010/main" val="858791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1886FC-F7CE-7A4C-97D9-CFAD0759AD0D}" type="slidenum">
              <a:rPr lang="en-US" smtClean="0"/>
              <a:t>18</a:t>
            </a:fld>
            <a:endParaRPr lang="en-US"/>
          </a:p>
        </p:txBody>
      </p:sp>
    </p:spTree>
    <p:extLst>
      <p:ext uri="{BB962C8B-B14F-4D97-AF65-F5344CB8AC3E}">
        <p14:creationId xmlns:p14="http://schemas.microsoft.com/office/powerpoint/2010/main" val="861015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mtClean="0"/>
          </a:p>
          <a:p>
            <a:endParaRPr lang="en-US"/>
          </a:p>
        </p:txBody>
      </p:sp>
      <p:sp>
        <p:nvSpPr>
          <p:cNvPr id="4" name="Slide Number Placeholder 3"/>
          <p:cNvSpPr>
            <a:spLocks noGrp="1"/>
          </p:cNvSpPr>
          <p:nvPr>
            <p:ph type="sldNum" sz="quarter" idx="10"/>
          </p:nvPr>
        </p:nvSpPr>
        <p:spPr/>
        <p:txBody>
          <a:bodyPr/>
          <a:lstStyle/>
          <a:p>
            <a:fld id="{201886FC-F7CE-7A4C-97D9-CFAD0759AD0D}" type="slidenum">
              <a:rPr lang="en-US" smtClean="0"/>
              <a:t>19</a:t>
            </a:fld>
            <a:endParaRPr lang="en-US"/>
          </a:p>
        </p:txBody>
      </p:sp>
    </p:spTree>
    <p:extLst>
      <p:ext uri="{BB962C8B-B14F-4D97-AF65-F5344CB8AC3E}">
        <p14:creationId xmlns:p14="http://schemas.microsoft.com/office/powerpoint/2010/main" val="443406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1886FC-F7CE-7A4C-97D9-CFAD0759AD0D}" type="slidenum">
              <a:rPr lang="en-US" smtClean="0"/>
              <a:t>20</a:t>
            </a:fld>
            <a:endParaRPr lang="en-US"/>
          </a:p>
        </p:txBody>
      </p:sp>
    </p:spTree>
    <p:extLst>
      <p:ext uri="{BB962C8B-B14F-4D97-AF65-F5344CB8AC3E}">
        <p14:creationId xmlns:p14="http://schemas.microsoft.com/office/powerpoint/2010/main" val="1191259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51DEABC-D766-4322-8E78-B830FAE35C72}" type="datetime4">
              <a:rPr lang="en-US" smtClean="0"/>
              <a:pPr/>
              <a:t>May 10, 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F38DF745-7D3F-47F4-83A3-874385CFAA6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131F9E-604E-4343-9F29-EF72E8231CAD}" type="datetime4">
              <a:rPr lang="en-US" smtClean="0"/>
              <a:pPr/>
              <a:t>May 10, 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A8E1CE-37F8-4102-8DF9-852A0A51F293}" type="datetime4">
              <a:rPr lang="en-US" smtClean="0"/>
              <a:pPr/>
              <a:t>May 10, 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33F43-3E86-47E4-BFBB-2476D384E1C6}" type="datetime4">
              <a:rPr lang="en-US" smtClean="0"/>
              <a:pPr/>
              <a:t>May 10, 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751663BA-01FC-4367-B6F3-ABB2645D55F1}" type="datetime4">
              <a:rPr lang="en-US" smtClean="0"/>
              <a:pPr/>
              <a:t>May 10, 2017</a:t>
            </a:fld>
            <a:endParaRPr lang="en-US" dirty="0"/>
          </a:p>
        </p:txBody>
      </p:sp>
      <p:sp>
        <p:nvSpPr>
          <p:cNvPr id="8" name="Slide Number Placeholder 7"/>
          <p:cNvSpPr>
            <a:spLocks noGrp="1"/>
          </p:cNvSpPr>
          <p:nvPr>
            <p:ph type="sldNum" sz="quarter" idx="11"/>
          </p:nvPr>
        </p:nvSpPr>
        <p:spPr/>
        <p:txBody>
          <a:bodyPr/>
          <a:lstStyle/>
          <a:p>
            <a:fld id="{F38DF745-7D3F-47F4-83A3-874385CFAA69}"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9B19C71-EC74-44AF-B27E-FC7DC3C3A61D}" type="datetime4">
              <a:rPr lang="en-US" smtClean="0"/>
              <a:pPr/>
              <a:t>May 10, 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A5CDA29-3CBE-48EA-92AE-A996835462BA}" type="datetime4">
              <a:rPr lang="en-US" smtClean="0"/>
              <a:pPr/>
              <a:t>May 10, 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9EC054-3869-4501-B163-1BBFDE8DCE04}" type="datetime4">
              <a:rPr lang="en-US" smtClean="0"/>
              <a:pPr/>
              <a:t>May 10, 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63D831-56C1-49CF-8EF7-8B9A98402BCD}" type="datetime4">
              <a:rPr lang="en-US" smtClean="0"/>
              <a:pPr/>
              <a:t>May 10, 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AD5615-7F4F-4584-84D5-CC95918C321F}" type="datetime4">
              <a:rPr lang="en-US" smtClean="0"/>
              <a:pPr/>
              <a:t>May 10, 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EEA923-9BEE-48CE-9F28-5B525F399BAD}" type="datetime4">
              <a:rPr lang="en-US" smtClean="0"/>
              <a:pPr/>
              <a:t>May 10, 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F38DF745-7D3F-47F4-83A3-874385CFAA69}" type="slidenum">
              <a:rPr lang="en-US" smtClean="0"/>
              <a:pPr/>
              <a:t>‹#›</a:t>
            </a:fld>
            <a:endParaRPr lang="en-US" dirty="0"/>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17D0EFEE-2756-4A20-BF2A-63F0A94F99AC}" type="datetime4">
              <a:rPr lang="en-US" smtClean="0"/>
              <a:pPr/>
              <a:t>May 10, 2017</a:t>
            </a:fld>
            <a:endParaRPr lang="en-US" dirty="0"/>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F38DF745-7D3F-47F4-83A3-874385CFAA69}" type="slidenum">
              <a:rPr lang="en-US" smtClean="0"/>
              <a:pPr/>
              <a:t>‹#›</a:t>
            </a:fld>
            <a:endParaRPr lang="en-US" dirty="0"/>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hf sldNum="0" hdr="0" ftr="0" dt="0"/>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6065" r="16107"/>
          <a:stretch/>
        </p:blipFill>
        <p:spPr>
          <a:xfrm>
            <a:off x="0" y="0"/>
            <a:ext cx="9144000" cy="6858000"/>
          </a:xfrm>
          <a:prstGeom prst="rect">
            <a:avLst/>
          </a:prstGeom>
        </p:spPr>
      </p:pic>
      <p:sp>
        <p:nvSpPr>
          <p:cNvPr id="2" name="Title 1"/>
          <p:cNvSpPr>
            <a:spLocks noGrp="1"/>
          </p:cNvSpPr>
          <p:nvPr>
            <p:ph type="ctrTitle"/>
          </p:nvPr>
        </p:nvSpPr>
        <p:spPr>
          <a:xfrm>
            <a:off x="0" y="-268940"/>
            <a:ext cx="9144000" cy="3550022"/>
          </a:xfrm>
        </p:spPr>
        <p:txBody>
          <a:bodyPr/>
          <a:lstStyle/>
          <a:p>
            <a:pPr algn="ctr"/>
            <a:r>
              <a:rPr lang="en-US" sz="6600" dirty="0" smtClean="0"/>
              <a:t>          Affordable</a:t>
            </a:r>
            <a:br>
              <a:rPr lang="en-US" sz="6600" dirty="0" smtClean="0"/>
            </a:br>
            <a:r>
              <a:rPr lang="en-US" sz="6600" dirty="0"/>
              <a:t> </a:t>
            </a:r>
            <a:r>
              <a:rPr lang="en-US" sz="6600" dirty="0" smtClean="0"/>
              <a:t>        Housing</a:t>
            </a:r>
            <a:r>
              <a:rPr lang="en-US" sz="7200" dirty="0" smtClean="0"/>
              <a:t/>
            </a:r>
            <a:br>
              <a:rPr lang="en-US" sz="7200" dirty="0" smtClean="0"/>
            </a:br>
            <a:r>
              <a:rPr lang="en-US" sz="7200" dirty="0" smtClean="0"/>
              <a:t>          </a:t>
            </a:r>
            <a:r>
              <a:rPr lang="en-US" sz="5500" dirty="0" smtClean="0"/>
              <a:t>2016-2017</a:t>
            </a:r>
            <a:endParaRPr lang="en-US" sz="5500" dirty="0"/>
          </a:p>
        </p:txBody>
      </p:sp>
      <p:sp>
        <p:nvSpPr>
          <p:cNvPr id="3" name="Subtitle 2"/>
          <p:cNvSpPr>
            <a:spLocks noGrp="1"/>
          </p:cNvSpPr>
          <p:nvPr>
            <p:ph type="subTitle" idx="1"/>
          </p:nvPr>
        </p:nvSpPr>
        <p:spPr>
          <a:xfrm>
            <a:off x="457200" y="3532094"/>
            <a:ext cx="7772400" cy="2761130"/>
          </a:xfrm>
        </p:spPr>
        <p:txBody>
          <a:bodyPr>
            <a:normAutofit lnSpcReduction="10000"/>
          </a:bodyPr>
          <a:lstStyle/>
          <a:p>
            <a:pPr algn="ctr"/>
            <a:r>
              <a:rPr lang="en-US" sz="3600" dirty="0" smtClean="0">
                <a:solidFill>
                  <a:schemeClr val="bg1"/>
                </a:solidFill>
              </a:rPr>
              <a:t>League of Women Voters</a:t>
            </a:r>
          </a:p>
          <a:p>
            <a:pPr algn="ctr"/>
            <a:r>
              <a:rPr lang="en-US" sz="3600" dirty="0" smtClean="0">
                <a:solidFill>
                  <a:schemeClr val="bg1"/>
                </a:solidFill>
              </a:rPr>
              <a:t>Roseville Area </a:t>
            </a:r>
          </a:p>
          <a:p>
            <a:pPr algn="ctr"/>
            <a:r>
              <a:rPr lang="en-US" sz="2400" b="1" dirty="0" smtClean="0">
                <a:solidFill>
                  <a:srgbClr val="FF0000"/>
                </a:solidFill>
              </a:rPr>
              <a:t>Falcon Heights, </a:t>
            </a:r>
            <a:r>
              <a:rPr lang="en-US" sz="2400" b="1" dirty="0" err="1" smtClean="0">
                <a:solidFill>
                  <a:srgbClr val="FF0000"/>
                </a:solidFill>
              </a:rPr>
              <a:t>lauderdale</a:t>
            </a:r>
            <a:r>
              <a:rPr lang="en-US" sz="2400" b="1" dirty="0" smtClean="0">
                <a:solidFill>
                  <a:srgbClr val="FF0000"/>
                </a:solidFill>
              </a:rPr>
              <a:t>, </a:t>
            </a:r>
          </a:p>
          <a:p>
            <a:pPr algn="ctr">
              <a:lnSpc>
                <a:spcPct val="80000"/>
              </a:lnSpc>
            </a:pPr>
            <a:r>
              <a:rPr lang="en-US" sz="2400" b="1" dirty="0" smtClean="0">
                <a:solidFill>
                  <a:srgbClr val="FF0000"/>
                </a:solidFill>
              </a:rPr>
              <a:t>Little Canada, Maplewood, </a:t>
            </a:r>
            <a:endParaRPr lang="en-US" sz="2400" b="1" dirty="0">
              <a:solidFill>
                <a:srgbClr val="FF0000"/>
              </a:solidFill>
            </a:endParaRPr>
          </a:p>
          <a:p>
            <a:pPr algn="ctr">
              <a:lnSpc>
                <a:spcPct val="80000"/>
              </a:lnSpc>
            </a:pPr>
            <a:r>
              <a:rPr lang="en-US" sz="2400" b="1" dirty="0" smtClean="0">
                <a:solidFill>
                  <a:srgbClr val="FF0000"/>
                </a:solidFill>
              </a:rPr>
              <a:t>Roseville</a:t>
            </a:r>
            <a:endParaRPr lang="en-US" sz="2400" b="1" dirty="0">
              <a:solidFill>
                <a:srgbClr val="FF0000"/>
              </a:solidFill>
            </a:endParaRPr>
          </a:p>
        </p:txBody>
      </p:sp>
    </p:spTree>
    <p:extLst>
      <p:ext uri="{BB962C8B-B14F-4D97-AF65-F5344CB8AC3E}">
        <p14:creationId xmlns:p14="http://schemas.microsoft.com/office/powerpoint/2010/main" val="26715909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463" y="152718"/>
            <a:ext cx="8486274" cy="1371600"/>
          </a:xfrm>
        </p:spPr>
        <p:txBody>
          <a:bodyPr>
            <a:normAutofit/>
          </a:bodyPr>
          <a:lstStyle/>
          <a:p>
            <a:pPr algn="ctr"/>
            <a:r>
              <a:rPr lang="en-US" sz="4000" dirty="0" smtClean="0"/>
              <a:t>Capstone Client Presentation</a:t>
            </a:r>
            <a:endParaRPr lang="en-US" sz="4000" dirty="0"/>
          </a:p>
        </p:txBody>
      </p:sp>
      <p:sp>
        <p:nvSpPr>
          <p:cNvPr id="3" name="Content Placeholder 2"/>
          <p:cNvSpPr>
            <a:spLocks noGrp="1"/>
          </p:cNvSpPr>
          <p:nvPr>
            <p:ph idx="1"/>
          </p:nvPr>
        </p:nvSpPr>
        <p:spPr>
          <a:xfrm>
            <a:off x="489284" y="2502568"/>
            <a:ext cx="7620000" cy="3671721"/>
          </a:xfrm>
        </p:spPr>
        <p:txBody>
          <a:bodyPr>
            <a:normAutofit/>
          </a:bodyPr>
          <a:lstStyle/>
          <a:p>
            <a:r>
              <a:rPr lang="en-US" sz="2800" dirty="0" smtClean="0"/>
              <a:t>   Roseville Library </a:t>
            </a:r>
          </a:p>
          <a:p>
            <a:r>
              <a:rPr lang="en-US" sz="2800" dirty="0" smtClean="0"/>
              <a:t>  Community Room</a:t>
            </a:r>
          </a:p>
          <a:p>
            <a:r>
              <a:rPr lang="en-US" sz="2800" dirty="0" smtClean="0"/>
              <a:t>   Tuesday, May 9</a:t>
            </a:r>
            <a:r>
              <a:rPr lang="en-US" sz="2800" baseline="30000" dirty="0" smtClean="0"/>
              <a:t>th</a:t>
            </a:r>
            <a:endParaRPr lang="en-US" sz="2800" dirty="0" smtClean="0"/>
          </a:p>
          <a:p>
            <a:r>
              <a:rPr lang="en-US" sz="2800" dirty="0" smtClean="0"/>
              <a:t>            3:30 P.M.   </a:t>
            </a:r>
            <a:endParaRPr lang="en-US" sz="2800"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0108" t="14397" r="24787" b="24445"/>
          <a:stretch/>
        </p:blipFill>
        <p:spPr>
          <a:xfrm>
            <a:off x="4612104" y="1524318"/>
            <a:ext cx="2975476" cy="5221145"/>
          </a:xfrm>
          <a:prstGeom prst="rect">
            <a:avLst/>
          </a:prstGeom>
        </p:spPr>
      </p:pic>
    </p:spTree>
    <p:extLst>
      <p:ext uri="{BB962C8B-B14F-4D97-AF65-F5344CB8AC3E}">
        <p14:creationId xmlns:p14="http://schemas.microsoft.com/office/powerpoint/2010/main" val="2207449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9294"/>
            <a:ext cx="8077200" cy="1972235"/>
          </a:xfrm>
        </p:spPr>
        <p:txBody>
          <a:bodyPr>
            <a:normAutofit/>
          </a:bodyPr>
          <a:lstStyle/>
          <a:p>
            <a:pPr algn="ctr"/>
            <a:r>
              <a:rPr lang="en-US" sz="4400" dirty="0" smtClean="0">
                <a:solidFill>
                  <a:schemeClr val="tx2"/>
                </a:solidFill>
                <a:latin typeface="+mj-lt"/>
              </a:rPr>
              <a:t>What Is Affordable</a:t>
            </a:r>
          </a:p>
          <a:p>
            <a:pPr algn="ctr"/>
            <a:r>
              <a:rPr lang="en-US" sz="4400" dirty="0" smtClean="0">
                <a:solidFill>
                  <a:schemeClr val="tx2"/>
                </a:solidFill>
                <a:latin typeface="+mj-lt"/>
              </a:rPr>
              <a:t>Housing?</a:t>
            </a:r>
            <a:endParaRPr lang="en-US" sz="4400" dirty="0">
              <a:solidFill>
                <a:schemeClr val="tx2"/>
              </a:solidFill>
              <a:latin typeface="+mj-l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17377"/>
            <a:ext cx="8982635" cy="4540623"/>
          </a:xfrm>
          <a:prstGeom prst="rect">
            <a:avLst/>
          </a:prstGeom>
        </p:spPr>
      </p:pic>
    </p:spTree>
    <p:extLst>
      <p:ext uri="{BB962C8B-B14F-4D97-AF65-F5344CB8AC3E}">
        <p14:creationId xmlns:p14="http://schemas.microsoft.com/office/powerpoint/2010/main" val="6398361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52718"/>
            <a:ext cx="7987554" cy="1245776"/>
          </a:xfrm>
        </p:spPr>
        <p:txBody>
          <a:bodyPr>
            <a:noAutofit/>
          </a:bodyPr>
          <a:lstStyle/>
          <a:p>
            <a:pPr algn="ctr"/>
            <a:r>
              <a:rPr lang="en-US" sz="4000" dirty="0"/>
              <a:t>Area Median Income (AMI)</a:t>
            </a:r>
          </a:p>
        </p:txBody>
      </p:sp>
      <p:sp>
        <p:nvSpPr>
          <p:cNvPr id="3" name="Content Placeholder 2"/>
          <p:cNvSpPr>
            <a:spLocks noGrp="1"/>
          </p:cNvSpPr>
          <p:nvPr>
            <p:ph idx="1"/>
          </p:nvPr>
        </p:nvSpPr>
        <p:spPr>
          <a:xfrm>
            <a:off x="457199" y="1550894"/>
            <a:ext cx="8269706" cy="4651786"/>
          </a:xfrm>
        </p:spPr>
        <p:txBody>
          <a:bodyPr>
            <a:normAutofit fontScale="85000" lnSpcReduction="10000"/>
          </a:bodyPr>
          <a:lstStyle/>
          <a:p>
            <a:pPr algn="ctr"/>
            <a:r>
              <a:rPr lang="en-US" sz="3100" dirty="0" smtClean="0"/>
              <a:t>The 2016 Region AMI was $85,800 for a family of 4.</a:t>
            </a:r>
          </a:p>
          <a:p>
            <a:pPr algn="ctr"/>
            <a:endParaRPr lang="en-US" sz="2800" dirty="0"/>
          </a:p>
          <a:p>
            <a:pPr marL="457200" indent="-457200">
              <a:buFont typeface="Wingdings" charset="2"/>
              <a:buChar char="Ø"/>
            </a:pPr>
            <a:r>
              <a:rPr lang="en-US" sz="3000" dirty="0" smtClean="0"/>
              <a:t>Extremely low income is 0 to 30% AMI.              (0 - $26,000)</a:t>
            </a:r>
          </a:p>
          <a:p>
            <a:pPr marL="457200" indent="-457200">
              <a:buFont typeface="Wingdings" charset="2"/>
              <a:buChar char="Ø"/>
            </a:pPr>
            <a:r>
              <a:rPr lang="en-US" sz="3000" dirty="0" smtClean="0"/>
              <a:t>Very low income is 31 to 50% AMI.           ($26,000 – $43,000)</a:t>
            </a:r>
          </a:p>
          <a:p>
            <a:pPr marL="457200" indent="-457200">
              <a:buFont typeface="Wingdings" charset="2"/>
              <a:buChar char="Ø"/>
            </a:pPr>
            <a:r>
              <a:rPr lang="en-US" sz="3000" dirty="0" smtClean="0"/>
              <a:t>Low income is 51 to 80% AMI.                </a:t>
            </a:r>
            <a:r>
              <a:rPr lang="en-US" sz="3000" dirty="0"/>
              <a:t> </a:t>
            </a:r>
            <a:r>
              <a:rPr lang="en-US" sz="3000" dirty="0" smtClean="0"/>
              <a:t>  ($43,000 – $65,700 – HUD capped)</a:t>
            </a:r>
          </a:p>
          <a:p>
            <a:pPr marL="457200" indent="-457200">
              <a:buFont typeface="Wingdings" charset="2"/>
              <a:buChar char="Ø"/>
            </a:pPr>
            <a:endParaRPr lang="en-US" sz="2800" dirty="0"/>
          </a:p>
          <a:p>
            <a:r>
              <a:rPr lang="en-US" sz="2100" dirty="0" smtClean="0"/>
              <a:t>*  Formula is determined at the Federal Level by HUD (Housing and Urban Development).  </a:t>
            </a:r>
            <a:r>
              <a:rPr lang="en-US" sz="2100" u="sng" dirty="0" smtClean="0"/>
              <a:t>It varies by household size.</a:t>
            </a:r>
            <a:endParaRPr lang="en-US" sz="2100" u="sng" dirty="0"/>
          </a:p>
        </p:txBody>
      </p:sp>
    </p:spTree>
    <p:extLst>
      <p:ext uri="{BB962C8B-B14F-4D97-AF65-F5344CB8AC3E}">
        <p14:creationId xmlns:p14="http://schemas.microsoft.com/office/powerpoint/2010/main" val="1287803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432" y="279561"/>
            <a:ext cx="8205487" cy="829837"/>
          </a:xfrm>
        </p:spPr>
        <p:txBody>
          <a:bodyPr>
            <a:normAutofit/>
          </a:bodyPr>
          <a:lstStyle/>
          <a:p>
            <a:pPr algn="ctr"/>
            <a:r>
              <a:rPr lang="en-US" sz="4000" dirty="0" smtClean="0"/>
              <a:t>Housing Affordability</a:t>
            </a:r>
            <a:endParaRPr lang="en-US" sz="4000" dirty="0"/>
          </a:p>
        </p:txBody>
      </p:sp>
      <p:sp>
        <p:nvSpPr>
          <p:cNvPr id="4" name="Content Placeholder 3"/>
          <p:cNvSpPr>
            <a:spLocks noGrp="1"/>
          </p:cNvSpPr>
          <p:nvPr>
            <p:ph idx="1"/>
          </p:nvPr>
        </p:nvSpPr>
        <p:spPr>
          <a:xfrm>
            <a:off x="457200" y="529388"/>
            <a:ext cx="7531768" cy="3276741"/>
          </a:xfrm>
        </p:spPr>
        <p:txBody>
          <a:bodyPr>
            <a:noAutofit/>
          </a:bodyPr>
          <a:lstStyle/>
          <a:p>
            <a:pPr algn="ctr"/>
            <a:endParaRPr lang="en-US" sz="3200" dirty="0"/>
          </a:p>
          <a:p>
            <a:pPr algn="ctr"/>
            <a:r>
              <a:rPr lang="en-US" sz="2400" dirty="0"/>
              <a:t>A</a:t>
            </a:r>
            <a:r>
              <a:rPr lang="en-US" sz="2400" dirty="0" smtClean="0"/>
              <a:t>ffordability </a:t>
            </a:r>
            <a:r>
              <a:rPr lang="en-US" sz="2400" dirty="0"/>
              <a:t>is based on the assumption that a household should only pay up to 30% (including utilities) of their monthly </a:t>
            </a:r>
            <a:r>
              <a:rPr lang="en-US" sz="2400" dirty="0" smtClean="0"/>
              <a:t>income</a:t>
            </a:r>
            <a:r>
              <a:rPr lang="en-US" sz="3200" dirty="0" smtClean="0"/>
              <a:t>.</a:t>
            </a:r>
          </a:p>
          <a:p>
            <a:pPr algn="ctr"/>
            <a:endParaRPr lang="en-US" sz="3200" dirty="0">
              <a:solidFill>
                <a:schemeClr val="tx2"/>
              </a:solidFill>
            </a:endParaRPr>
          </a:p>
          <a:p>
            <a:pPr algn="ctr"/>
            <a:r>
              <a:rPr lang="en-US" sz="3200" dirty="0" smtClean="0">
                <a:solidFill>
                  <a:schemeClr val="tx2"/>
                </a:solidFill>
              </a:rPr>
              <a:t>Single Family Home</a:t>
            </a:r>
            <a:endParaRPr lang="en-US" sz="3200" dirty="0">
              <a:solidFill>
                <a:schemeClr val="tx2"/>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793236566"/>
              </p:ext>
            </p:extLst>
          </p:nvPr>
        </p:nvGraphicFramePr>
        <p:xfrm>
          <a:off x="298432" y="4267795"/>
          <a:ext cx="8586488" cy="1965960"/>
        </p:xfrm>
        <a:graphic>
          <a:graphicData uri="http://schemas.openxmlformats.org/drawingml/2006/table">
            <a:tbl>
              <a:tblPr/>
              <a:tblGrid>
                <a:gridCol w="2146622"/>
                <a:gridCol w="2126946"/>
                <a:gridCol w="2166298"/>
                <a:gridCol w="2146622"/>
              </a:tblGrid>
              <a:tr h="1965960">
                <a:tc>
                  <a:txBody>
                    <a:bodyPr/>
                    <a:lstStyle/>
                    <a:p>
                      <a:r>
                        <a:rPr lang="en-US" sz="2800" b="1" dirty="0">
                          <a:solidFill>
                            <a:srgbClr val="77A02D"/>
                          </a:solidFill>
                          <a:effectLst/>
                          <a:latin typeface="HelveticaNeueLTStd" charset="0"/>
                        </a:rPr>
                        <a:t>Affordable purchase price (2016) </a:t>
                      </a:r>
                      <a:endParaRPr lang="en-US" sz="2800" b="1" dirty="0">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254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dirty="0" smtClean="0">
                          <a:solidFill>
                            <a:schemeClr val="tx1"/>
                          </a:solidFill>
                          <a:effectLst/>
                          <a:latin typeface="HelveticaNeueLTStd" charset="0"/>
                        </a:rPr>
                        <a:t>      $</a:t>
                      </a:r>
                      <a:r>
                        <a:rPr lang="en-US" sz="2400" dirty="0">
                          <a:solidFill>
                            <a:schemeClr val="tx1"/>
                          </a:solidFill>
                          <a:effectLst/>
                          <a:latin typeface="HelveticaNeueLTStd" charset="0"/>
                        </a:rPr>
                        <a:t>82,500 </a:t>
                      </a:r>
                      <a:endParaRPr lang="en-US" sz="2400" dirty="0">
                        <a:solidFill>
                          <a:schemeClr val="tx1"/>
                        </a:solidFill>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25400" cap="flat" cmpd="sng" algn="ctr">
                      <a:solidFill>
                        <a:srgbClr val="75A02D"/>
                      </a:solidFill>
                      <a:prstDash val="solid"/>
                      <a:round/>
                      <a:headEnd type="none" w="med" len="med"/>
                      <a:tailEnd type="none" w="med" len="med"/>
                    </a:lnT>
                    <a:lnB w="12700" cap="flat" cmpd="sng" algn="ctr">
                      <a:solidFill>
                        <a:srgbClr val="75A02D"/>
                      </a:solidFill>
                      <a:prstDash val="solid"/>
                      <a:round/>
                      <a:headEnd type="none" w="med" len="med"/>
                      <a:tailEnd type="none" w="med" len="med"/>
                    </a:lnB>
                    <a:solidFill>
                      <a:srgbClr val="E2EAD3"/>
                    </a:solidFill>
                  </a:tcPr>
                </a:tc>
                <a:tc>
                  <a:txBody>
                    <a:bodyPr/>
                    <a:lstStyle/>
                    <a:p>
                      <a:r>
                        <a:rPr lang="en-US" sz="2400" dirty="0" smtClean="0">
                          <a:solidFill>
                            <a:schemeClr val="tx1"/>
                          </a:solidFill>
                          <a:effectLst/>
                          <a:latin typeface="HelveticaNeueLTStd" charset="0"/>
                        </a:rPr>
                        <a:t>     $</a:t>
                      </a:r>
                      <a:r>
                        <a:rPr lang="en-US" sz="2400" dirty="0">
                          <a:solidFill>
                            <a:schemeClr val="tx1"/>
                          </a:solidFill>
                          <a:effectLst/>
                          <a:latin typeface="HelveticaNeueLTStd" charset="0"/>
                        </a:rPr>
                        <a:t>148,000 </a:t>
                      </a:r>
                      <a:endParaRPr lang="en-US" sz="2400" dirty="0">
                        <a:solidFill>
                          <a:schemeClr val="tx1"/>
                        </a:solidFill>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25400" cap="flat" cmpd="sng" algn="ctr">
                      <a:solidFill>
                        <a:srgbClr val="75A02D"/>
                      </a:solidFill>
                      <a:prstDash val="solid"/>
                      <a:round/>
                      <a:headEnd type="none" w="med" len="med"/>
                      <a:tailEnd type="none" w="med" len="med"/>
                    </a:lnT>
                    <a:lnB w="12700" cap="flat" cmpd="sng" algn="ctr">
                      <a:solidFill>
                        <a:srgbClr val="75A02D"/>
                      </a:solidFill>
                      <a:prstDash val="solid"/>
                      <a:round/>
                      <a:headEnd type="none" w="med" len="med"/>
                      <a:tailEnd type="none" w="med" len="med"/>
                    </a:lnB>
                    <a:solidFill>
                      <a:srgbClr val="E2EAD3"/>
                    </a:solidFill>
                  </a:tcPr>
                </a:tc>
                <a:tc>
                  <a:txBody>
                    <a:bodyPr/>
                    <a:lstStyle/>
                    <a:p>
                      <a:r>
                        <a:rPr lang="en-US" sz="2400" dirty="0" smtClean="0">
                          <a:solidFill>
                            <a:schemeClr val="tx1"/>
                          </a:solidFill>
                          <a:effectLst/>
                          <a:latin typeface="HelveticaNeueLTStd" charset="0"/>
                        </a:rPr>
                        <a:t>     $</a:t>
                      </a:r>
                      <a:r>
                        <a:rPr lang="en-US" sz="2400" dirty="0">
                          <a:solidFill>
                            <a:schemeClr val="tx1"/>
                          </a:solidFill>
                          <a:effectLst/>
                          <a:latin typeface="HelveticaNeueLTStd" charset="0"/>
                        </a:rPr>
                        <a:t>235,000 </a:t>
                      </a:r>
                      <a:endParaRPr lang="en-US" sz="2400" dirty="0">
                        <a:solidFill>
                          <a:schemeClr val="tx1"/>
                        </a:solidFill>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25400" cap="flat" cmpd="sng" algn="ctr">
                      <a:solidFill>
                        <a:srgbClr val="75A02D"/>
                      </a:solidFill>
                      <a:prstDash val="solid"/>
                      <a:round/>
                      <a:headEnd type="none" w="med" len="med"/>
                      <a:tailEnd type="none" w="med" len="med"/>
                    </a:lnT>
                    <a:lnB w="12700" cap="flat" cmpd="sng" algn="ctr">
                      <a:solidFill>
                        <a:srgbClr val="75A02D"/>
                      </a:solidFill>
                      <a:prstDash val="solid"/>
                      <a:round/>
                      <a:headEnd type="none" w="med" len="med"/>
                      <a:tailEnd type="none" w="med" len="med"/>
                    </a:lnB>
                    <a:solidFill>
                      <a:srgbClr val="E2EAD3"/>
                    </a:solidFill>
                  </a:tcPr>
                </a:tc>
              </a:tr>
            </a:tbl>
          </a:graphicData>
        </a:graphic>
      </p:graphicFrame>
      <p:sp>
        <p:nvSpPr>
          <p:cNvPr id="11" name="Rectangle 2"/>
          <p:cNvSpPr>
            <a:spLocks noChangeArrowheads="1"/>
          </p:cNvSpPr>
          <p:nvPr/>
        </p:nvSpPr>
        <p:spPr bwMode="auto">
          <a:xfrm>
            <a:off x="1615440" y="3806130"/>
            <a:ext cx="72694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x-none" sz="2400" b="0" i="0" u="none" strike="noStrike" cap="none" normalizeH="0" baseline="0" dirty="0" smtClean="0">
                <a:ln>
                  <a:noFill/>
                </a:ln>
                <a:solidFill>
                  <a:schemeClr val="tx1"/>
                </a:solidFill>
                <a:effectLst/>
                <a:latin typeface="+mj-lt"/>
              </a:rPr>
              <a:t>          </a:t>
            </a:r>
            <a:r>
              <a:rPr kumimoji="0" lang="x-none" altLang="x-none" sz="2000" b="0" i="0" u="none" strike="noStrike" cap="none" normalizeH="0" baseline="0" dirty="0" smtClean="0">
                <a:ln>
                  <a:noFill/>
                </a:ln>
                <a:solidFill>
                  <a:schemeClr val="tx1"/>
                </a:solidFill>
                <a:effectLst/>
                <a:latin typeface="+mj-lt"/>
              </a:rPr>
              <a:t>30</a:t>
            </a:r>
            <a:r>
              <a:rPr kumimoji="0" lang="x-none" altLang="x-none" sz="2000" b="0" i="0" u="none" strike="noStrike" cap="none" normalizeH="0" baseline="0" dirty="0">
                <a:ln>
                  <a:noFill/>
                </a:ln>
                <a:solidFill>
                  <a:schemeClr val="tx1"/>
                </a:solidFill>
                <a:effectLst/>
                <a:latin typeface="+mj-lt"/>
              </a:rPr>
              <a:t>% of AMI </a:t>
            </a:r>
            <a:r>
              <a:rPr kumimoji="0" lang="en-US" altLang="x-none" sz="2000" b="0" i="0" u="none" strike="noStrike" cap="none" normalizeH="0" baseline="0" dirty="0" smtClean="0">
                <a:ln>
                  <a:noFill/>
                </a:ln>
                <a:solidFill>
                  <a:schemeClr val="tx1"/>
                </a:solidFill>
                <a:effectLst/>
                <a:latin typeface="+mj-lt"/>
              </a:rPr>
              <a:t>      </a:t>
            </a:r>
            <a:r>
              <a:rPr kumimoji="0" lang="x-none" altLang="x-none" sz="2000" b="0" i="0" u="none" strike="noStrike" cap="none" normalizeH="0" baseline="0" dirty="0" smtClean="0">
                <a:ln>
                  <a:noFill/>
                </a:ln>
                <a:solidFill>
                  <a:schemeClr val="tx1"/>
                </a:solidFill>
                <a:effectLst/>
                <a:latin typeface="+mj-lt"/>
              </a:rPr>
              <a:t>50</a:t>
            </a:r>
            <a:r>
              <a:rPr kumimoji="0" lang="x-none" altLang="x-none" sz="2000" b="0" i="0" u="none" strike="noStrike" cap="none" normalizeH="0" baseline="0" dirty="0">
                <a:ln>
                  <a:noFill/>
                </a:ln>
                <a:solidFill>
                  <a:schemeClr val="tx1"/>
                </a:solidFill>
                <a:effectLst/>
                <a:latin typeface="+mj-lt"/>
              </a:rPr>
              <a:t>% of AMI </a:t>
            </a:r>
            <a:r>
              <a:rPr kumimoji="0" lang="en-US" altLang="x-none" sz="2000" b="0" i="0" u="none" strike="noStrike" cap="none" normalizeH="0" baseline="0" dirty="0" smtClean="0">
                <a:ln>
                  <a:noFill/>
                </a:ln>
                <a:solidFill>
                  <a:schemeClr val="tx1"/>
                </a:solidFill>
                <a:effectLst/>
                <a:latin typeface="+mj-lt"/>
              </a:rPr>
              <a:t>      </a:t>
            </a:r>
            <a:r>
              <a:rPr kumimoji="0" lang="x-none" altLang="x-none" sz="2000" b="0" i="0" u="none" strike="noStrike" cap="none" normalizeH="0" baseline="0" dirty="0" smtClean="0">
                <a:ln>
                  <a:noFill/>
                </a:ln>
                <a:solidFill>
                  <a:schemeClr val="tx1"/>
                </a:solidFill>
                <a:effectLst/>
                <a:latin typeface="+mj-lt"/>
              </a:rPr>
              <a:t>80</a:t>
            </a:r>
            <a:r>
              <a:rPr kumimoji="0" lang="x-none" altLang="x-none" sz="2000" b="0" i="0" u="none" strike="noStrike" cap="none" normalizeH="0" baseline="0" dirty="0">
                <a:ln>
                  <a:noFill/>
                </a:ln>
                <a:solidFill>
                  <a:schemeClr val="tx1"/>
                </a:solidFill>
                <a:effectLst/>
                <a:latin typeface="+mj-lt"/>
              </a:rPr>
              <a:t>% of AMI </a:t>
            </a:r>
          </a:p>
        </p:txBody>
      </p:sp>
    </p:spTree>
    <p:extLst>
      <p:ext uri="{BB962C8B-B14F-4D97-AF65-F5344CB8AC3E}">
        <p14:creationId xmlns:p14="http://schemas.microsoft.com/office/powerpoint/2010/main" val="24693417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844"/>
            <a:ext cx="7620000" cy="887188"/>
          </a:xfrm>
        </p:spPr>
        <p:txBody>
          <a:bodyPr>
            <a:normAutofit/>
          </a:bodyPr>
          <a:lstStyle/>
          <a:p>
            <a:pPr algn="ctr"/>
            <a:r>
              <a:rPr lang="en-US" sz="4000" dirty="0" smtClean="0"/>
              <a:t>Rental Affordability</a:t>
            </a:r>
            <a:endParaRPr lang="en-US" sz="4000" dirty="0"/>
          </a:p>
        </p:txBody>
      </p:sp>
      <p:sp>
        <p:nvSpPr>
          <p:cNvPr id="3" name="Content Placeholder 2"/>
          <p:cNvSpPr>
            <a:spLocks noGrp="1"/>
          </p:cNvSpPr>
          <p:nvPr>
            <p:ph idx="1"/>
          </p:nvPr>
        </p:nvSpPr>
        <p:spPr>
          <a:xfrm>
            <a:off x="457200" y="5005137"/>
            <a:ext cx="7620000" cy="1121026"/>
          </a:xfrm>
        </p:spPr>
        <p:txBody>
          <a:bodyPr>
            <a:noAutofit/>
          </a:bodyPr>
          <a:lstStyle/>
          <a:p>
            <a:r>
              <a:rPr lang="en-US" sz="2400" smtClean="0"/>
              <a:t>Housing </a:t>
            </a:r>
            <a:r>
              <a:rPr lang="en-US" sz="2400" dirty="0" smtClean="0"/>
              <a:t>unit can hold 1.5 times people as no. of bedrooms.</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203487457"/>
              </p:ext>
            </p:extLst>
          </p:nvPr>
        </p:nvGraphicFramePr>
        <p:xfrm>
          <a:off x="484094" y="2127223"/>
          <a:ext cx="7799294" cy="2336257"/>
        </p:xfrm>
        <a:graphic>
          <a:graphicData uri="http://schemas.openxmlformats.org/drawingml/2006/table">
            <a:tbl>
              <a:tblPr/>
              <a:tblGrid>
                <a:gridCol w="1950591"/>
                <a:gridCol w="1977485"/>
                <a:gridCol w="1977485"/>
                <a:gridCol w="1893733"/>
              </a:tblGrid>
              <a:tr h="507457">
                <a:tc>
                  <a:txBody>
                    <a:bodyPr/>
                    <a:lstStyle/>
                    <a:p>
                      <a:r>
                        <a:rPr lang="en-US" sz="2400" b="1">
                          <a:solidFill>
                            <a:srgbClr val="77A02D"/>
                          </a:solidFill>
                          <a:effectLst/>
                          <a:latin typeface="HelveticaNeueLTStd" charset="0"/>
                        </a:rPr>
                        <a:t>Studio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254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a:solidFill>
                            <a:srgbClr val="6B6D70"/>
                          </a:solidFill>
                          <a:effectLst/>
                          <a:latin typeface="HelveticaNeueLTStd" charset="0"/>
                        </a:rPr>
                        <a:t>$450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254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a:solidFill>
                            <a:srgbClr val="6B6D70"/>
                          </a:solidFill>
                          <a:effectLst/>
                          <a:latin typeface="HelveticaNeueLTStd" charset="0"/>
                        </a:rPr>
                        <a:t>$751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254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a:solidFill>
                            <a:srgbClr val="6B6D70"/>
                          </a:solidFill>
                          <a:effectLst/>
                          <a:latin typeface="HelveticaNeueLTStd" charset="0"/>
                        </a:rPr>
                        <a:t>$1,201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254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r>
              <a:tr h="450092">
                <a:tc>
                  <a:txBody>
                    <a:bodyPr/>
                    <a:lstStyle/>
                    <a:p>
                      <a:r>
                        <a:rPr lang="en-US" sz="2400" b="1" dirty="0">
                          <a:solidFill>
                            <a:srgbClr val="77A02D"/>
                          </a:solidFill>
                          <a:effectLst/>
                          <a:latin typeface="HelveticaNeueLTStd" charset="0"/>
                        </a:rPr>
                        <a:t>1-BR </a:t>
                      </a:r>
                      <a:endParaRPr lang="en-US" sz="2400" b="1" dirty="0">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chemeClr val="bg1">
                        <a:lumMod val="85000"/>
                      </a:schemeClr>
                    </a:solidFill>
                  </a:tcPr>
                </a:tc>
                <a:tc>
                  <a:txBody>
                    <a:bodyPr/>
                    <a:lstStyle/>
                    <a:p>
                      <a:r>
                        <a:rPr lang="en-US" sz="2400" b="1" dirty="0">
                          <a:solidFill>
                            <a:srgbClr val="6B6D70"/>
                          </a:solidFill>
                          <a:effectLst/>
                          <a:latin typeface="HelveticaNeueLTStd" charset="0"/>
                        </a:rPr>
                        <a:t>$483 </a:t>
                      </a:r>
                      <a:endParaRPr lang="en-US" sz="2400" b="1" dirty="0">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chemeClr val="bg1">
                        <a:lumMod val="85000"/>
                      </a:schemeClr>
                    </a:solidFill>
                  </a:tcPr>
                </a:tc>
                <a:tc>
                  <a:txBody>
                    <a:bodyPr/>
                    <a:lstStyle/>
                    <a:p>
                      <a:r>
                        <a:rPr lang="en-US" sz="2400" b="1" dirty="0">
                          <a:solidFill>
                            <a:srgbClr val="6B6D70"/>
                          </a:solidFill>
                          <a:effectLst/>
                          <a:latin typeface="HelveticaNeueLTStd" charset="0"/>
                        </a:rPr>
                        <a:t>$805 </a:t>
                      </a:r>
                      <a:endParaRPr lang="en-US" sz="2400" b="1" dirty="0">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chemeClr val="bg1">
                        <a:lumMod val="85000"/>
                      </a:schemeClr>
                    </a:solidFill>
                  </a:tcPr>
                </a:tc>
                <a:tc>
                  <a:txBody>
                    <a:bodyPr/>
                    <a:lstStyle/>
                    <a:p>
                      <a:r>
                        <a:rPr lang="en-US" sz="2400" b="1" dirty="0">
                          <a:solidFill>
                            <a:srgbClr val="6B6D70"/>
                          </a:solidFill>
                          <a:effectLst/>
                          <a:latin typeface="HelveticaNeueLTStd" charset="0"/>
                        </a:rPr>
                        <a:t>$1,288 </a:t>
                      </a:r>
                      <a:endParaRPr lang="en-US" sz="2400" b="1" dirty="0">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chemeClr val="bg1">
                        <a:lumMod val="85000"/>
                      </a:schemeClr>
                    </a:solidFill>
                  </a:tcPr>
                </a:tc>
              </a:tr>
              <a:tr h="450092">
                <a:tc>
                  <a:txBody>
                    <a:bodyPr/>
                    <a:lstStyle/>
                    <a:p>
                      <a:r>
                        <a:rPr lang="en-US" sz="2400" b="1">
                          <a:solidFill>
                            <a:srgbClr val="77A02D"/>
                          </a:solidFill>
                          <a:effectLst/>
                          <a:latin typeface="HelveticaNeueLTStd" charset="0"/>
                        </a:rPr>
                        <a:t>2-BR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a:solidFill>
                            <a:srgbClr val="6B6D70"/>
                          </a:solidFill>
                          <a:effectLst/>
                          <a:latin typeface="HelveticaNeueLTStd" charset="0"/>
                        </a:rPr>
                        <a:t>$579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dirty="0">
                          <a:solidFill>
                            <a:srgbClr val="6B6D70"/>
                          </a:solidFill>
                          <a:effectLst/>
                          <a:latin typeface="HelveticaNeueLTStd" charset="0"/>
                        </a:rPr>
                        <a:t>$966 </a:t>
                      </a:r>
                      <a:endParaRPr lang="en-US" sz="2400" b="1" dirty="0">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dirty="0">
                          <a:solidFill>
                            <a:srgbClr val="6B6D70"/>
                          </a:solidFill>
                          <a:effectLst/>
                          <a:latin typeface="HelveticaNeueLTStd" charset="0"/>
                        </a:rPr>
                        <a:t>$1,545 </a:t>
                      </a:r>
                      <a:endParaRPr lang="en-US" sz="2400" b="1" dirty="0">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r>
              <a:tr h="450092">
                <a:tc>
                  <a:txBody>
                    <a:bodyPr/>
                    <a:lstStyle/>
                    <a:p>
                      <a:r>
                        <a:rPr lang="en-US" sz="2400" b="1">
                          <a:solidFill>
                            <a:srgbClr val="77A02D"/>
                          </a:solidFill>
                          <a:effectLst/>
                          <a:latin typeface="HelveticaNeueLTStd" charset="0"/>
                        </a:rPr>
                        <a:t>3-BR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a:solidFill>
                            <a:srgbClr val="6B6D70"/>
                          </a:solidFill>
                          <a:effectLst/>
                          <a:latin typeface="HelveticaNeueLTStd" charset="0"/>
                        </a:rPr>
                        <a:t>$669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a:solidFill>
                            <a:srgbClr val="6B6D70"/>
                          </a:solidFill>
                          <a:effectLst/>
                          <a:latin typeface="HelveticaNeueLTStd" charset="0"/>
                        </a:rPr>
                        <a:t>$1,115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a:solidFill>
                            <a:srgbClr val="6B6D70"/>
                          </a:solidFill>
                          <a:effectLst/>
                          <a:latin typeface="HelveticaNeueLTStd" charset="0"/>
                        </a:rPr>
                        <a:t>$1,784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r>
              <a:tr h="450092">
                <a:tc>
                  <a:txBody>
                    <a:bodyPr/>
                    <a:lstStyle/>
                    <a:p>
                      <a:r>
                        <a:rPr lang="en-US" sz="2400" b="1">
                          <a:solidFill>
                            <a:srgbClr val="77A02D"/>
                          </a:solidFill>
                          <a:effectLst/>
                          <a:latin typeface="HelveticaNeueLTStd" charset="0"/>
                        </a:rPr>
                        <a:t>4-BR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a:solidFill>
                            <a:srgbClr val="6B6D70"/>
                          </a:solidFill>
                          <a:effectLst/>
                          <a:latin typeface="HelveticaNeueLTStd" charset="0"/>
                        </a:rPr>
                        <a:t>$747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a:solidFill>
                            <a:srgbClr val="6B6D70"/>
                          </a:solidFill>
                          <a:effectLst/>
                          <a:latin typeface="HelveticaNeueLTStd" charset="0"/>
                        </a:rPr>
                        <a:t>$1,245 </a:t>
                      </a:r>
                      <a:endParaRPr lang="en-US" sz="2400" b="1">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c>
                  <a:txBody>
                    <a:bodyPr/>
                    <a:lstStyle/>
                    <a:p>
                      <a:r>
                        <a:rPr lang="en-US" sz="2400" b="1" dirty="0">
                          <a:solidFill>
                            <a:srgbClr val="6B6D70"/>
                          </a:solidFill>
                          <a:effectLst/>
                          <a:latin typeface="HelveticaNeueLTStd" charset="0"/>
                        </a:rPr>
                        <a:t>$1,992 </a:t>
                      </a:r>
                      <a:endParaRPr lang="en-US" sz="2400" b="1" dirty="0">
                        <a:effectLst/>
                      </a:endParaRPr>
                    </a:p>
                  </a:txBody>
                  <a:tcPr anchor="ctr">
                    <a:lnL w="12700" cap="flat" cmpd="sng" algn="ctr">
                      <a:solidFill>
                        <a:srgbClr val="75A02D"/>
                      </a:solidFill>
                      <a:prstDash val="solid"/>
                      <a:round/>
                      <a:headEnd type="none" w="med" len="med"/>
                      <a:tailEnd type="none" w="med" len="med"/>
                    </a:lnL>
                    <a:lnR w="12700" cap="flat" cmpd="sng" algn="ctr">
                      <a:solidFill>
                        <a:srgbClr val="75A02D"/>
                      </a:solidFill>
                      <a:prstDash val="solid"/>
                      <a:round/>
                      <a:headEnd type="none" w="med" len="med"/>
                      <a:tailEnd type="none" w="med" len="med"/>
                    </a:lnR>
                    <a:lnT w="12700" cap="flat" cmpd="sng" algn="ctr">
                      <a:solidFill>
                        <a:srgbClr val="77A02D"/>
                      </a:solidFill>
                      <a:prstDash val="solid"/>
                      <a:round/>
                      <a:headEnd type="none" w="med" len="med"/>
                      <a:tailEnd type="none" w="med" len="med"/>
                    </a:lnT>
                    <a:lnB w="12700" cap="flat" cmpd="sng" algn="ctr">
                      <a:solidFill>
                        <a:srgbClr val="77A02D"/>
                      </a:solidFill>
                      <a:prstDash val="solid"/>
                      <a:round/>
                      <a:headEnd type="none" w="med" len="med"/>
                      <a:tailEnd type="none" w="med" len="med"/>
                    </a:lnB>
                    <a:solidFill>
                      <a:srgbClr val="E2EAD3"/>
                    </a:solidFill>
                  </a:tcPr>
                </a:tc>
              </a:tr>
            </a:tbl>
          </a:graphicData>
        </a:graphic>
      </p:graphicFrame>
      <p:sp>
        <p:nvSpPr>
          <p:cNvPr id="6" name="TextBox 5"/>
          <p:cNvSpPr txBox="1"/>
          <p:nvPr/>
        </p:nvSpPr>
        <p:spPr>
          <a:xfrm>
            <a:off x="457200" y="1560689"/>
            <a:ext cx="7826188" cy="400110"/>
          </a:xfrm>
          <a:prstGeom prst="rect">
            <a:avLst/>
          </a:prstGeom>
          <a:noFill/>
        </p:spPr>
        <p:txBody>
          <a:bodyPr wrap="square" rtlCol="0">
            <a:spAutoFit/>
          </a:bodyPr>
          <a:lstStyle/>
          <a:p>
            <a:r>
              <a:rPr lang="en-US" sz="2000" dirty="0" smtClean="0">
                <a:latin typeface="+mj-lt"/>
              </a:rPr>
              <a:t># Bedrooms      30% AMI          50% AMI       80% AMI</a:t>
            </a:r>
            <a:endParaRPr lang="en-US" sz="2000" dirty="0">
              <a:latin typeface="+mj-lt"/>
            </a:endParaRPr>
          </a:p>
        </p:txBody>
      </p:sp>
    </p:spTree>
    <p:extLst>
      <p:ext uri="{BB962C8B-B14F-4D97-AF65-F5344CB8AC3E}">
        <p14:creationId xmlns:p14="http://schemas.microsoft.com/office/powerpoint/2010/main" val="6896933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1" y="147509"/>
            <a:ext cx="9013886" cy="6924001"/>
          </a:xfrm>
          <a:prstGeom prst="rect">
            <a:avLst/>
          </a:prstGeom>
        </p:spPr>
      </p:pic>
      <p:sp>
        <p:nvSpPr>
          <p:cNvPr id="5" name="TextBox 4"/>
          <p:cNvSpPr txBox="1"/>
          <p:nvPr/>
        </p:nvSpPr>
        <p:spPr>
          <a:xfrm>
            <a:off x="1828800" y="4705004"/>
            <a:ext cx="1346662" cy="369332"/>
          </a:xfrm>
          <a:prstGeom prst="rect">
            <a:avLst/>
          </a:prstGeom>
          <a:noFill/>
        </p:spPr>
        <p:txBody>
          <a:bodyPr wrap="square" rtlCol="0">
            <a:spAutoFit/>
          </a:bodyPr>
          <a:lstStyle/>
          <a:p>
            <a:r>
              <a:rPr lang="en-US" b="1" dirty="0" smtClean="0">
                <a:solidFill>
                  <a:srgbClr val="FF0000"/>
                </a:solidFill>
              </a:rPr>
              <a:t>$483/$805</a:t>
            </a:r>
            <a:endParaRPr lang="en-US" b="1" dirty="0">
              <a:solidFill>
                <a:srgbClr val="FF0000"/>
              </a:solidFill>
            </a:endParaRPr>
          </a:p>
        </p:txBody>
      </p:sp>
      <p:sp>
        <p:nvSpPr>
          <p:cNvPr id="7" name="TextBox 6"/>
          <p:cNvSpPr txBox="1"/>
          <p:nvPr/>
        </p:nvSpPr>
        <p:spPr>
          <a:xfrm>
            <a:off x="6248400" y="3424844"/>
            <a:ext cx="1083425" cy="369332"/>
          </a:xfrm>
          <a:prstGeom prst="rect">
            <a:avLst/>
          </a:prstGeom>
          <a:noFill/>
        </p:spPr>
        <p:txBody>
          <a:bodyPr wrap="square" rtlCol="0">
            <a:spAutoFit/>
          </a:bodyPr>
          <a:lstStyle/>
          <a:p>
            <a:r>
              <a:rPr lang="en-US" b="1" dirty="0" smtClean="0">
                <a:solidFill>
                  <a:srgbClr val="FF0000"/>
                </a:solidFill>
              </a:rPr>
              <a:t>$1,288</a:t>
            </a:r>
            <a:endParaRPr lang="en-US" b="1" dirty="0">
              <a:solidFill>
                <a:srgbClr val="FF0000"/>
              </a:solidFill>
            </a:endParaRPr>
          </a:p>
        </p:txBody>
      </p:sp>
      <p:sp>
        <p:nvSpPr>
          <p:cNvPr id="8" name="TextBox 7"/>
          <p:cNvSpPr txBox="1"/>
          <p:nvPr/>
        </p:nvSpPr>
        <p:spPr>
          <a:xfrm>
            <a:off x="4634318" y="767049"/>
            <a:ext cx="3557848" cy="276999"/>
          </a:xfrm>
          <a:prstGeom prst="rect">
            <a:avLst/>
          </a:prstGeom>
          <a:noFill/>
        </p:spPr>
        <p:txBody>
          <a:bodyPr wrap="square" rtlCol="0">
            <a:spAutoFit/>
          </a:bodyPr>
          <a:lstStyle/>
          <a:p>
            <a:r>
              <a:rPr lang="en-US" sz="1200" smtClean="0"/>
              <a:t>                         </a:t>
            </a:r>
            <a:r>
              <a:rPr lang="en-US" sz="1200" dirty="0" smtClean="0"/>
              <a:t>Minnesota Housing Partnership</a:t>
            </a:r>
            <a:endParaRPr lang="en-US" sz="1200" dirty="0"/>
          </a:p>
        </p:txBody>
      </p:sp>
      <p:sp>
        <p:nvSpPr>
          <p:cNvPr id="9" name="TextBox 8"/>
          <p:cNvSpPr txBox="1"/>
          <p:nvPr/>
        </p:nvSpPr>
        <p:spPr>
          <a:xfrm>
            <a:off x="3960687" y="1097085"/>
            <a:ext cx="3320716" cy="2221686"/>
          </a:xfrm>
          <a:prstGeom prst="rect">
            <a:avLst/>
          </a:prstGeom>
          <a:solidFill>
            <a:schemeClr val="bg1"/>
          </a:solidFill>
        </p:spPr>
        <p:txBody>
          <a:bodyPr wrap="square" rtlCol="0">
            <a:spAutoFit/>
          </a:bodyPr>
          <a:lstStyle/>
          <a:p>
            <a:endParaRPr lang="en-US" dirty="0"/>
          </a:p>
        </p:txBody>
      </p:sp>
      <p:sp>
        <p:nvSpPr>
          <p:cNvPr id="6" name="TextBox 5"/>
          <p:cNvSpPr txBox="1"/>
          <p:nvPr/>
        </p:nvSpPr>
        <p:spPr>
          <a:xfrm>
            <a:off x="2000669" y="1684276"/>
            <a:ext cx="2181726" cy="2791008"/>
          </a:xfrm>
          <a:prstGeom prst="rect">
            <a:avLst/>
          </a:prstGeom>
          <a:solidFill>
            <a:schemeClr val="bg1"/>
          </a:solidFill>
        </p:spPr>
        <p:txBody>
          <a:bodyPr wrap="square" rtlCol="0">
            <a:spAutoFit/>
          </a:bodyPr>
          <a:lstStyle/>
          <a:p>
            <a:endParaRPr lang="en-US" dirty="0"/>
          </a:p>
        </p:txBody>
      </p:sp>
      <p:sp>
        <p:nvSpPr>
          <p:cNvPr id="11" name="TextBox 10"/>
          <p:cNvSpPr txBox="1"/>
          <p:nvPr/>
        </p:nvSpPr>
        <p:spPr>
          <a:xfrm>
            <a:off x="-8021" y="6345372"/>
            <a:ext cx="1716505" cy="548640"/>
          </a:xfrm>
          <a:prstGeom prst="rect">
            <a:avLst/>
          </a:prstGeom>
          <a:solidFill>
            <a:schemeClr val="bg1"/>
          </a:solidFill>
        </p:spPr>
        <p:txBody>
          <a:bodyPr wrap="square" rtlCol="0">
            <a:spAutoFit/>
          </a:bodyPr>
          <a:lstStyle/>
          <a:p>
            <a:endParaRPr lang="en-US"/>
          </a:p>
        </p:txBody>
      </p:sp>
      <p:sp>
        <p:nvSpPr>
          <p:cNvPr id="12" name="TextBox 11"/>
          <p:cNvSpPr txBox="1"/>
          <p:nvPr/>
        </p:nvSpPr>
        <p:spPr>
          <a:xfrm>
            <a:off x="3909935" y="287143"/>
            <a:ext cx="4092450" cy="457200"/>
          </a:xfrm>
          <a:prstGeom prst="rect">
            <a:avLst/>
          </a:prstGeom>
          <a:solidFill>
            <a:schemeClr val="bg1"/>
          </a:solidFill>
        </p:spPr>
        <p:txBody>
          <a:bodyPr wrap="square" rtlCol="0">
            <a:spAutoFit/>
          </a:bodyPr>
          <a:lstStyle/>
          <a:p>
            <a:endParaRPr lang="en-US"/>
          </a:p>
        </p:txBody>
      </p:sp>
    </p:spTree>
    <p:extLst>
      <p:ext uri="{BB962C8B-B14F-4D97-AF65-F5344CB8AC3E}">
        <p14:creationId xmlns:p14="http://schemas.microsoft.com/office/powerpoint/2010/main" val="3998568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548" y="1"/>
            <a:ext cx="8694820" cy="6513094"/>
          </a:xfrm>
          <a:prstGeom prst="rect">
            <a:avLst/>
          </a:prstGeom>
        </p:spPr>
      </p:pic>
      <p:sp>
        <p:nvSpPr>
          <p:cNvPr id="2" name="TextBox 1"/>
          <p:cNvSpPr txBox="1"/>
          <p:nvPr/>
        </p:nvSpPr>
        <p:spPr>
          <a:xfrm>
            <a:off x="208549" y="6144126"/>
            <a:ext cx="4026568" cy="369332"/>
          </a:xfrm>
          <a:prstGeom prst="rect">
            <a:avLst/>
          </a:prstGeom>
          <a:noFill/>
        </p:spPr>
        <p:txBody>
          <a:bodyPr wrap="square" rtlCol="0">
            <a:spAutoFit/>
          </a:bodyPr>
          <a:lstStyle/>
          <a:p>
            <a:r>
              <a:rPr lang="en-US" dirty="0" smtClean="0">
                <a:solidFill>
                  <a:schemeClr val="bg1"/>
                </a:solidFill>
              </a:rPr>
              <a:t>Minnesota Housing Partnership</a:t>
            </a:r>
            <a:endParaRPr lang="en-US" dirty="0">
              <a:solidFill>
                <a:schemeClr val="bg1"/>
              </a:solidFill>
            </a:endParaRPr>
          </a:p>
        </p:txBody>
      </p:sp>
    </p:spTree>
    <p:extLst>
      <p:ext uri="{BB962C8B-B14F-4D97-AF65-F5344CB8AC3E}">
        <p14:creationId xmlns:p14="http://schemas.microsoft.com/office/powerpoint/2010/main" val="10997692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036" y="2498036"/>
            <a:ext cx="7566212" cy="3959407"/>
          </a:xfrm>
          <a:prstGeom prst="rect">
            <a:avLst/>
          </a:prstGeom>
        </p:spPr>
      </p:pic>
      <p:sp>
        <p:nvSpPr>
          <p:cNvPr id="2" name="Title 1"/>
          <p:cNvSpPr>
            <a:spLocks noGrp="1"/>
          </p:cNvSpPr>
          <p:nvPr>
            <p:ph type="title"/>
          </p:nvPr>
        </p:nvSpPr>
        <p:spPr>
          <a:xfrm>
            <a:off x="274320" y="286872"/>
            <a:ext cx="8458200" cy="2852568"/>
          </a:xfrm>
        </p:spPr>
        <p:txBody>
          <a:bodyPr>
            <a:noAutofit/>
          </a:bodyPr>
          <a:lstStyle/>
          <a:p>
            <a:pPr algn="ctr"/>
            <a:r>
              <a:rPr lang="en-US" sz="4400" dirty="0" smtClean="0"/>
              <a:t>What is  an affordable housing profile for Each of our five cities?</a:t>
            </a:r>
            <a:endParaRPr lang="en-US" sz="4400" dirty="0"/>
          </a:p>
        </p:txBody>
      </p:sp>
    </p:spTree>
    <p:extLst>
      <p:ext uri="{BB962C8B-B14F-4D97-AF65-F5344CB8AC3E}">
        <p14:creationId xmlns:p14="http://schemas.microsoft.com/office/powerpoint/2010/main" val="7588104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620000" cy="1272988"/>
          </a:xfrm>
        </p:spPr>
        <p:txBody>
          <a:bodyPr/>
          <a:lstStyle/>
          <a:p>
            <a:pPr algn="ctr"/>
            <a:r>
              <a:rPr lang="en-US" dirty="0" smtClean="0"/>
              <a:t>Met Council data on Household Income</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151068"/>
            <a:ext cx="8915400" cy="5928360"/>
          </a:xfrm>
        </p:spPr>
      </p:pic>
      <p:sp>
        <p:nvSpPr>
          <p:cNvPr id="3" name="TextBox 2"/>
          <p:cNvSpPr txBox="1"/>
          <p:nvPr/>
        </p:nvSpPr>
        <p:spPr>
          <a:xfrm>
            <a:off x="6488654" y="1383119"/>
            <a:ext cx="1813560" cy="384721"/>
          </a:xfrm>
          <a:prstGeom prst="rect">
            <a:avLst/>
          </a:prstGeom>
          <a:noFill/>
        </p:spPr>
        <p:txBody>
          <a:bodyPr wrap="square" rtlCol="0">
            <a:spAutoFit/>
          </a:bodyPr>
          <a:lstStyle/>
          <a:p>
            <a:r>
              <a:rPr lang="en-US" sz="1900" b="1" dirty="0" smtClean="0"/>
              <a:t>/Maplewood</a:t>
            </a:r>
            <a:endParaRPr lang="en-US" sz="1900" b="1" dirty="0"/>
          </a:p>
        </p:txBody>
      </p:sp>
    </p:spTree>
    <p:extLst>
      <p:ext uri="{BB962C8B-B14F-4D97-AF65-F5344CB8AC3E}">
        <p14:creationId xmlns:p14="http://schemas.microsoft.com/office/powerpoint/2010/main" val="12785495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8988260" cy="6964680"/>
          </a:xfrm>
        </p:spPr>
      </p:pic>
      <p:sp>
        <p:nvSpPr>
          <p:cNvPr id="2" name="TextBox 1"/>
          <p:cNvSpPr txBox="1"/>
          <p:nvPr/>
        </p:nvSpPr>
        <p:spPr>
          <a:xfrm>
            <a:off x="6827520" y="259080"/>
            <a:ext cx="1859280" cy="415498"/>
          </a:xfrm>
          <a:prstGeom prst="rect">
            <a:avLst/>
          </a:prstGeom>
          <a:noFill/>
        </p:spPr>
        <p:txBody>
          <a:bodyPr wrap="square" rtlCol="0">
            <a:spAutoFit/>
          </a:bodyPr>
          <a:lstStyle/>
          <a:p>
            <a:r>
              <a:rPr lang="en-US" sz="2100" b="1" dirty="0" smtClean="0"/>
              <a:t>/Lauderdale</a:t>
            </a:r>
            <a:endParaRPr lang="en-US" sz="2100" b="1" dirty="0"/>
          </a:p>
        </p:txBody>
      </p:sp>
    </p:spTree>
    <p:extLst>
      <p:ext uri="{BB962C8B-B14F-4D97-AF65-F5344CB8AC3E}">
        <p14:creationId xmlns:p14="http://schemas.microsoft.com/office/powerpoint/2010/main" val="846174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510"/>
            <a:ext cx="7620000" cy="6296890"/>
          </a:xfrm>
        </p:spPr>
        <p:txBody>
          <a:bodyPr>
            <a:normAutofit fontScale="92500" lnSpcReduction="20000"/>
          </a:bodyPr>
          <a:lstStyle/>
          <a:p>
            <a:pPr algn="ctr"/>
            <a:r>
              <a:rPr lang="en-US" sz="3200" dirty="0" smtClean="0"/>
              <a:t>Study Chairs:</a:t>
            </a:r>
          </a:p>
          <a:p>
            <a:pPr algn="ctr"/>
            <a:r>
              <a:rPr lang="en-US" sz="3200" dirty="0" smtClean="0"/>
              <a:t>Rebecca Bormann, Mindy </a:t>
            </a:r>
            <a:r>
              <a:rPr lang="en-US" sz="3200" dirty="0" err="1" smtClean="0"/>
              <a:t>Greiling</a:t>
            </a:r>
            <a:r>
              <a:rPr lang="en-US" sz="3200" dirty="0" smtClean="0"/>
              <a:t>, Bonnie Koch</a:t>
            </a:r>
          </a:p>
          <a:p>
            <a:pPr algn="ctr"/>
            <a:endParaRPr lang="en-US" sz="3200" dirty="0"/>
          </a:p>
          <a:p>
            <a:pPr algn="ctr"/>
            <a:r>
              <a:rPr lang="en-US" sz="3200" dirty="0" smtClean="0"/>
              <a:t>Committee Members:</a:t>
            </a:r>
          </a:p>
          <a:p>
            <a:pPr algn="ctr"/>
            <a:r>
              <a:rPr lang="en-US" sz="3200" dirty="0" smtClean="0"/>
              <a:t>Judy Berglund</a:t>
            </a:r>
          </a:p>
          <a:p>
            <a:pPr algn="ctr"/>
            <a:r>
              <a:rPr lang="en-US" sz="3200" dirty="0" smtClean="0"/>
              <a:t>Emma Duren</a:t>
            </a:r>
          </a:p>
          <a:p>
            <a:pPr algn="ctr"/>
            <a:r>
              <a:rPr lang="en-US" sz="3200" dirty="0" err="1" smtClean="0"/>
              <a:t>Georgeann</a:t>
            </a:r>
            <a:r>
              <a:rPr lang="en-US" sz="3200" dirty="0" smtClean="0"/>
              <a:t> Hall</a:t>
            </a:r>
          </a:p>
          <a:p>
            <a:pPr algn="ctr"/>
            <a:r>
              <a:rPr lang="en-US" sz="3200" dirty="0" smtClean="0"/>
              <a:t>Claire Jordan</a:t>
            </a:r>
          </a:p>
          <a:p>
            <a:pPr algn="ctr"/>
            <a:r>
              <a:rPr lang="en-US" sz="3200" dirty="0" smtClean="0"/>
              <a:t>Kathy </a:t>
            </a:r>
            <a:r>
              <a:rPr lang="en-US" sz="3200" dirty="0" err="1" smtClean="0"/>
              <a:t>Juenemann</a:t>
            </a:r>
            <a:endParaRPr lang="en-US" sz="3200" dirty="0" smtClean="0"/>
          </a:p>
          <a:p>
            <a:pPr algn="ctr"/>
            <a:r>
              <a:rPr lang="en-US" sz="3200" dirty="0" smtClean="0"/>
              <a:t>Kris Nagy</a:t>
            </a:r>
          </a:p>
          <a:p>
            <a:pPr algn="ctr"/>
            <a:r>
              <a:rPr lang="en-US" sz="3200" dirty="0" smtClean="0"/>
              <a:t>Beth </a:t>
            </a:r>
            <a:r>
              <a:rPr lang="en-US" sz="3200" dirty="0" err="1" smtClean="0"/>
              <a:t>Salzl</a:t>
            </a:r>
            <a:endParaRPr lang="en-US" sz="3200" dirty="0" smtClean="0"/>
          </a:p>
          <a:p>
            <a:pPr algn="ctr"/>
            <a:endParaRPr lang="en-US" dirty="0" smtClean="0"/>
          </a:p>
          <a:p>
            <a:pPr algn="ctr"/>
            <a:endParaRPr lang="en-US" dirty="0"/>
          </a:p>
        </p:txBody>
      </p:sp>
    </p:spTree>
    <p:extLst>
      <p:ext uri="{BB962C8B-B14F-4D97-AF65-F5344CB8AC3E}">
        <p14:creationId xmlns:p14="http://schemas.microsoft.com/office/powerpoint/2010/main" val="2286336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smtClean="0"/>
          </a:p>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3551"/>
            <a:ext cx="8964706" cy="6275294"/>
          </a:xfrm>
          <a:prstGeom prst="rect">
            <a:avLst/>
          </a:prstGeom>
        </p:spPr>
      </p:pic>
      <p:sp>
        <p:nvSpPr>
          <p:cNvPr id="2" name="TextBox 1"/>
          <p:cNvSpPr txBox="1"/>
          <p:nvPr/>
        </p:nvSpPr>
        <p:spPr>
          <a:xfrm>
            <a:off x="6736080" y="619626"/>
            <a:ext cx="1737360" cy="400110"/>
          </a:xfrm>
          <a:prstGeom prst="rect">
            <a:avLst/>
          </a:prstGeom>
          <a:noFill/>
        </p:spPr>
        <p:txBody>
          <a:bodyPr wrap="square" rtlCol="0">
            <a:spAutoFit/>
          </a:bodyPr>
          <a:lstStyle/>
          <a:p>
            <a:r>
              <a:rPr lang="en-US" sz="2000" b="1" dirty="0" smtClean="0"/>
              <a:t>/Lauderdale</a:t>
            </a:r>
            <a:endParaRPr lang="en-US" sz="2000" b="1" dirty="0"/>
          </a:p>
        </p:txBody>
      </p:sp>
    </p:spTree>
    <p:extLst>
      <p:ext uri="{BB962C8B-B14F-4D97-AF65-F5344CB8AC3E}">
        <p14:creationId xmlns:p14="http://schemas.microsoft.com/office/powerpoint/2010/main" val="18648912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52718"/>
            <a:ext cx="7988531" cy="711806"/>
          </a:xfrm>
        </p:spPr>
        <p:txBody>
          <a:bodyPr>
            <a:normAutofit/>
          </a:bodyPr>
          <a:lstStyle/>
          <a:p>
            <a:pPr algn="ctr"/>
            <a:r>
              <a:rPr lang="en-US" sz="4000" dirty="0" smtClean="0"/>
              <a:t>Cost Burdened Families</a:t>
            </a:r>
            <a:endParaRPr lang="en-US" sz="4000" dirty="0"/>
          </a:p>
        </p:txBody>
      </p:sp>
      <p:sp>
        <p:nvSpPr>
          <p:cNvPr id="3" name="Content Placeholder 2"/>
          <p:cNvSpPr>
            <a:spLocks noGrp="1"/>
          </p:cNvSpPr>
          <p:nvPr>
            <p:ph idx="1"/>
          </p:nvPr>
        </p:nvSpPr>
        <p:spPr>
          <a:xfrm>
            <a:off x="615142" y="864524"/>
            <a:ext cx="7830588" cy="1928552"/>
          </a:xfrm>
        </p:spPr>
        <p:txBody>
          <a:bodyPr>
            <a:noAutofit/>
          </a:bodyPr>
          <a:lstStyle/>
          <a:p>
            <a:r>
              <a:rPr lang="en-US" sz="2300" b="0" dirty="0" smtClean="0"/>
              <a:t>A household is considered cost burdened when it spends </a:t>
            </a:r>
            <a:r>
              <a:rPr lang="en-US" sz="2300" dirty="0" smtClean="0"/>
              <a:t>more than 30% of its income on housing.</a:t>
            </a:r>
          </a:p>
          <a:p>
            <a:r>
              <a:rPr lang="en-US" sz="2300" b="0" dirty="0" smtClean="0"/>
              <a:t>Families spending more than 30% often have inadequate resources to pay for other necessities like food and healthcare</a:t>
            </a:r>
            <a:r>
              <a:rPr lang="en-US" sz="2400" b="0" dirty="0" smtClean="0"/>
              <a:t>.</a:t>
            </a:r>
            <a:endParaRPr lang="en-US" sz="2400" b="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93076"/>
            <a:ext cx="8894618" cy="4189614"/>
          </a:xfrm>
          <a:prstGeom prst="rect">
            <a:avLst/>
          </a:prstGeom>
        </p:spPr>
      </p:pic>
    </p:spTree>
    <p:extLst>
      <p:ext uri="{BB962C8B-B14F-4D97-AF65-F5344CB8AC3E}">
        <p14:creationId xmlns:p14="http://schemas.microsoft.com/office/powerpoint/2010/main" val="4864568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8944495" cy="6858000"/>
          </a:xfrm>
          <a:prstGeom prst="rect">
            <a:avLst/>
          </a:prstGeom>
        </p:spPr>
      </p:pic>
    </p:spTree>
    <p:extLst>
      <p:ext uri="{BB962C8B-B14F-4D97-AF65-F5344CB8AC3E}">
        <p14:creationId xmlns:p14="http://schemas.microsoft.com/office/powerpoint/2010/main" val="880899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8894618" cy="6858000"/>
          </a:xfrm>
          <a:prstGeom prst="rect">
            <a:avLst/>
          </a:prstGeom>
        </p:spPr>
      </p:pic>
    </p:spTree>
    <p:extLst>
      <p:ext uri="{BB962C8B-B14F-4D97-AF65-F5344CB8AC3E}">
        <p14:creationId xmlns:p14="http://schemas.microsoft.com/office/powerpoint/2010/main" val="15563685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8927869" cy="6858000"/>
          </a:xfrm>
          <a:prstGeom prst="rect">
            <a:avLst/>
          </a:prstGeom>
        </p:spPr>
      </p:pic>
    </p:spTree>
    <p:extLst>
      <p:ext uri="{BB962C8B-B14F-4D97-AF65-F5344CB8AC3E}">
        <p14:creationId xmlns:p14="http://schemas.microsoft.com/office/powerpoint/2010/main" val="19221833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8927869" cy="6858000"/>
          </a:xfrm>
          <a:prstGeom prst="rect">
            <a:avLst/>
          </a:prstGeom>
        </p:spPr>
      </p:pic>
    </p:spTree>
    <p:extLst>
      <p:ext uri="{BB962C8B-B14F-4D97-AF65-F5344CB8AC3E}">
        <p14:creationId xmlns:p14="http://schemas.microsoft.com/office/powerpoint/2010/main" val="2363446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285"/>
            <a:ext cx="8059271" cy="748553"/>
          </a:xfrm>
        </p:spPr>
        <p:txBody>
          <a:bodyPr/>
          <a:lstStyle/>
          <a:p>
            <a:pPr algn="ctr"/>
            <a:r>
              <a:rPr lang="en-US" dirty="0" smtClean="0"/>
              <a:t>Existing Housing</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170765547"/>
              </p:ext>
            </p:extLst>
          </p:nvPr>
        </p:nvGraphicFramePr>
        <p:xfrm>
          <a:off x="251012" y="990600"/>
          <a:ext cx="8374827" cy="5591568"/>
        </p:xfrm>
        <a:graphic>
          <a:graphicData uri="http://schemas.openxmlformats.org/drawingml/2006/table">
            <a:tbl>
              <a:tblPr>
                <a:tableStyleId>{5C22544A-7EE6-4342-B048-85BDC9FD1C3A}</a:tableStyleId>
              </a:tblPr>
              <a:tblGrid>
                <a:gridCol w="1464733"/>
                <a:gridCol w="1168524"/>
                <a:gridCol w="870810"/>
                <a:gridCol w="1115310"/>
                <a:gridCol w="1119450"/>
                <a:gridCol w="1423094"/>
                <a:gridCol w="1212906"/>
              </a:tblGrid>
              <a:tr h="1475101">
                <a:tc>
                  <a:txBody>
                    <a:bodyPr/>
                    <a:lstStyle/>
                    <a:p>
                      <a:pPr marL="0" marR="0" algn="ctr">
                        <a:spcBef>
                          <a:spcPts val="0"/>
                        </a:spcBef>
                        <a:spcAft>
                          <a:spcPts val="0"/>
                        </a:spcAft>
                      </a:pPr>
                      <a:r>
                        <a:rPr lang="en-US" sz="2400" kern="150" dirty="0">
                          <a:effectLst/>
                        </a:rPr>
                        <a:t>City</a:t>
                      </a:r>
                      <a:endParaRPr lang="en-US" sz="2400" kern="150" dirty="0">
                        <a:effectLst/>
                        <a:latin typeface="Calibri" charset="0"/>
                        <a:ea typeface="SimSun" charset="-122"/>
                        <a:cs typeface="Calibri" charset="0"/>
                      </a:endParaRPr>
                    </a:p>
                  </a:txBody>
                  <a:tcPr marL="68580" marR="68580" marT="0" marB="0">
                    <a:solidFill>
                      <a:schemeClr val="bg1">
                        <a:lumMod val="75000"/>
                      </a:schemeClr>
                    </a:solidFill>
                  </a:tcPr>
                </a:tc>
                <a:tc>
                  <a:txBody>
                    <a:bodyPr/>
                    <a:lstStyle/>
                    <a:p>
                      <a:pPr marL="0" marR="0" algn="ctr">
                        <a:spcBef>
                          <a:spcPts val="0"/>
                        </a:spcBef>
                        <a:spcAft>
                          <a:spcPts val="0"/>
                        </a:spcAft>
                      </a:pPr>
                      <a:r>
                        <a:rPr lang="en-US" sz="2400" kern="150" dirty="0" err="1" smtClean="0">
                          <a:effectLst/>
                        </a:rPr>
                        <a:t>Popu-lation</a:t>
                      </a:r>
                      <a:endParaRPr lang="en-US" sz="2400" kern="150" dirty="0">
                        <a:effectLst/>
                        <a:latin typeface="Calibri" charset="0"/>
                        <a:ea typeface="SimSun" charset="-122"/>
                        <a:cs typeface="Calibri" charset="0"/>
                      </a:endParaRPr>
                    </a:p>
                  </a:txBody>
                  <a:tcPr marL="68580" marR="68580" marT="0" marB="0">
                    <a:solidFill>
                      <a:schemeClr val="bg1">
                        <a:lumMod val="75000"/>
                      </a:schemeClr>
                    </a:solidFill>
                  </a:tcPr>
                </a:tc>
                <a:tc>
                  <a:txBody>
                    <a:bodyPr/>
                    <a:lstStyle/>
                    <a:p>
                      <a:pPr marL="0" marR="0" algn="ctr">
                        <a:spcBef>
                          <a:spcPts val="0"/>
                        </a:spcBef>
                        <a:spcAft>
                          <a:spcPts val="0"/>
                        </a:spcAft>
                      </a:pPr>
                      <a:r>
                        <a:rPr lang="en-US" sz="2400" kern="150" dirty="0">
                          <a:effectLst/>
                        </a:rPr>
                        <a:t>#</a:t>
                      </a:r>
                      <a:r>
                        <a:rPr lang="en-US" sz="2400" kern="150" dirty="0" smtClean="0">
                          <a:effectLst/>
                        </a:rPr>
                        <a:t>Unit</a:t>
                      </a:r>
                      <a:endParaRPr lang="en-US" sz="2400" kern="150" dirty="0">
                        <a:effectLst/>
                      </a:endParaRPr>
                    </a:p>
                    <a:p>
                      <a:pPr marL="0" marR="0" algn="ctr">
                        <a:spcBef>
                          <a:spcPts val="0"/>
                        </a:spcBef>
                        <a:spcAft>
                          <a:spcPts val="0"/>
                        </a:spcAft>
                      </a:pPr>
                      <a:r>
                        <a:rPr lang="en-US" sz="2400" kern="150" dirty="0">
                          <a:effectLst/>
                        </a:rPr>
                        <a:t>0-30% </a:t>
                      </a:r>
                      <a:r>
                        <a:rPr lang="en-US" sz="2400" kern="150" dirty="0" smtClean="0">
                          <a:effectLst/>
                        </a:rPr>
                        <a:t>AMI</a:t>
                      </a:r>
                      <a:endParaRPr lang="en-US" sz="2400" kern="150" dirty="0">
                        <a:effectLst/>
                        <a:latin typeface="Calibri" charset="0"/>
                        <a:ea typeface="SimSun" charset="-122"/>
                        <a:cs typeface="Calibri" charset="0"/>
                      </a:endParaRPr>
                    </a:p>
                  </a:txBody>
                  <a:tcPr marL="68580" marR="68580" marT="0" marB="0">
                    <a:solidFill>
                      <a:schemeClr val="bg1">
                        <a:lumMod val="75000"/>
                      </a:schemeClr>
                    </a:solidFill>
                  </a:tcPr>
                </a:tc>
                <a:tc>
                  <a:txBody>
                    <a:bodyPr/>
                    <a:lstStyle/>
                    <a:p>
                      <a:pPr marL="0" marR="0" algn="ctr">
                        <a:spcBef>
                          <a:spcPts val="0"/>
                        </a:spcBef>
                        <a:spcAft>
                          <a:spcPts val="0"/>
                        </a:spcAft>
                      </a:pPr>
                      <a:r>
                        <a:rPr lang="en-US" sz="2400" kern="150">
                          <a:effectLst/>
                        </a:rPr>
                        <a:t>#</a:t>
                      </a:r>
                      <a:r>
                        <a:rPr lang="en-US" sz="2400" kern="150" smtClean="0">
                          <a:effectLst/>
                        </a:rPr>
                        <a:t>Unit</a:t>
                      </a:r>
                    </a:p>
                    <a:p>
                      <a:pPr marL="0" marR="0" algn="ctr">
                        <a:spcBef>
                          <a:spcPts val="0"/>
                        </a:spcBef>
                        <a:spcAft>
                          <a:spcPts val="0"/>
                        </a:spcAft>
                      </a:pPr>
                      <a:r>
                        <a:rPr lang="en-US" sz="2400" kern="150" smtClean="0">
                          <a:effectLst/>
                        </a:rPr>
                        <a:t>31-50</a:t>
                      </a:r>
                      <a:r>
                        <a:rPr lang="en-US" sz="2400" kern="150">
                          <a:effectLst/>
                        </a:rPr>
                        <a:t>% </a:t>
                      </a:r>
                      <a:r>
                        <a:rPr lang="en-US" sz="2400" kern="150" smtClean="0">
                          <a:effectLst/>
                        </a:rPr>
                        <a:t>AMI</a:t>
                      </a:r>
                      <a:endParaRPr lang="en-US" sz="2400" kern="150">
                        <a:effectLst/>
                        <a:latin typeface="Calibri" charset="0"/>
                        <a:ea typeface="SimSun" charset="-122"/>
                        <a:cs typeface="Calibri" charset="0"/>
                      </a:endParaRPr>
                    </a:p>
                  </a:txBody>
                  <a:tcPr marL="68580" marR="68580" marT="0" marB="0">
                    <a:solidFill>
                      <a:schemeClr val="bg1">
                        <a:lumMod val="75000"/>
                      </a:schemeClr>
                    </a:solidFill>
                  </a:tcPr>
                </a:tc>
                <a:tc>
                  <a:txBody>
                    <a:bodyPr/>
                    <a:lstStyle/>
                    <a:p>
                      <a:pPr marL="0" marR="0" algn="ctr">
                        <a:spcBef>
                          <a:spcPts val="0"/>
                        </a:spcBef>
                        <a:spcAft>
                          <a:spcPts val="0"/>
                        </a:spcAft>
                      </a:pPr>
                      <a:r>
                        <a:rPr lang="en-US" sz="2400" kern="150">
                          <a:effectLst/>
                        </a:rPr>
                        <a:t>#Units 51-80%</a:t>
                      </a:r>
                    </a:p>
                    <a:p>
                      <a:pPr marL="0" marR="0" algn="ctr">
                        <a:spcBef>
                          <a:spcPts val="0"/>
                        </a:spcBef>
                        <a:spcAft>
                          <a:spcPts val="0"/>
                        </a:spcAft>
                      </a:pPr>
                      <a:r>
                        <a:rPr lang="en-US" sz="2400" kern="150" smtClean="0">
                          <a:effectLst/>
                        </a:rPr>
                        <a:t>AMI</a:t>
                      </a:r>
                      <a:endParaRPr lang="en-US" sz="2400" kern="150">
                        <a:effectLst/>
                        <a:latin typeface="Calibri" charset="0"/>
                        <a:ea typeface="SimSun" charset="-122"/>
                        <a:cs typeface="Calibri" charset="0"/>
                      </a:endParaRPr>
                    </a:p>
                  </a:txBody>
                  <a:tcPr marL="68580" marR="68580" marT="0" marB="0">
                    <a:solidFill>
                      <a:schemeClr val="bg1">
                        <a:lumMod val="75000"/>
                      </a:schemeClr>
                    </a:solidFill>
                  </a:tcPr>
                </a:tc>
                <a:tc>
                  <a:txBody>
                    <a:bodyPr/>
                    <a:lstStyle/>
                    <a:p>
                      <a:pPr marL="0" marR="0" algn="ctr">
                        <a:spcBef>
                          <a:spcPts val="0"/>
                        </a:spcBef>
                        <a:spcAft>
                          <a:spcPts val="0"/>
                        </a:spcAft>
                      </a:pPr>
                      <a:r>
                        <a:rPr lang="en-US" sz="2400" b="0" kern="150" dirty="0" smtClean="0">
                          <a:effectLst/>
                        </a:rPr>
                        <a:t>Publicly</a:t>
                      </a:r>
                    </a:p>
                    <a:p>
                      <a:pPr marL="0" marR="0" algn="ctr">
                        <a:spcBef>
                          <a:spcPts val="0"/>
                        </a:spcBef>
                        <a:spcAft>
                          <a:spcPts val="0"/>
                        </a:spcAft>
                      </a:pPr>
                      <a:r>
                        <a:rPr lang="en-US" sz="2400" b="0" kern="150" dirty="0" err="1" smtClean="0">
                          <a:effectLst/>
                          <a:latin typeface="Calibri" charset="0"/>
                          <a:ea typeface="SimSun" charset="-122"/>
                          <a:cs typeface="Calibri" charset="0"/>
                        </a:rPr>
                        <a:t>Subsi</a:t>
                      </a:r>
                      <a:r>
                        <a:rPr lang="en-US" sz="2400" b="0" kern="150" dirty="0" smtClean="0">
                          <a:effectLst/>
                          <a:latin typeface="Calibri" charset="0"/>
                          <a:ea typeface="SimSun" charset="-122"/>
                          <a:cs typeface="Calibri" charset="0"/>
                        </a:rPr>
                        <a:t>-</a:t>
                      </a:r>
                    </a:p>
                    <a:p>
                      <a:pPr marL="0" marR="0" algn="ctr">
                        <a:spcBef>
                          <a:spcPts val="0"/>
                        </a:spcBef>
                        <a:spcAft>
                          <a:spcPts val="0"/>
                        </a:spcAft>
                      </a:pPr>
                      <a:r>
                        <a:rPr lang="en-US" sz="2400" b="0" kern="150" dirty="0" err="1" smtClean="0">
                          <a:effectLst/>
                          <a:latin typeface="Calibri" charset="0"/>
                          <a:ea typeface="SimSun" charset="-122"/>
                          <a:cs typeface="Calibri" charset="0"/>
                        </a:rPr>
                        <a:t>dized</a:t>
                      </a:r>
                      <a:endParaRPr lang="en-US" sz="2400" b="0" kern="150" dirty="0" smtClean="0">
                        <a:effectLst/>
                        <a:latin typeface="Calibri" charset="0"/>
                        <a:ea typeface="SimSun" charset="-122"/>
                        <a:cs typeface="Calibri" charset="0"/>
                      </a:endParaRPr>
                    </a:p>
                    <a:p>
                      <a:pPr marL="0" marR="0" algn="ctr">
                        <a:spcBef>
                          <a:spcPts val="0"/>
                        </a:spcBef>
                        <a:spcAft>
                          <a:spcPts val="0"/>
                        </a:spcAft>
                      </a:pPr>
                      <a:r>
                        <a:rPr lang="en-US" sz="2400" b="0" kern="150" dirty="0" smtClean="0">
                          <a:effectLst/>
                          <a:latin typeface="Calibri" charset="0"/>
                          <a:ea typeface="SimSun" charset="-122"/>
                          <a:cs typeface="Calibri" charset="0"/>
                        </a:rPr>
                        <a:t>Units</a:t>
                      </a:r>
                    </a:p>
                  </a:txBody>
                  <a:tcPr marL="68580" marR="68580" marT="0" marB="0">
                    <a:solidFill>
                      <a:schemeClr val="bg1">
                        <a:lumMod val="75000"/>
                      </a:schemeClr>
                    </a:solidFill>
                  </a:tcPr>
                </a:tc>
                <a:tc>
                  <a:txBody>
                    <a:bodyPr/>
                    <a:lstStyle/>
                    <a:p>
                      <a:pPr marL="0" marR="0" algn="ctr">
                        <a:spcBef>
                          <a:spcPts val="0"/>
                        </a:spcBef>
                        <a:spcAft>
                          <a:spcPts val="0"/>
                        </a:spcAft>
                      </a:pPr>
                      <a:r>
                        <a:rPr lang="en-US" sz="2400" kern="150" dirty="0">
                          <a:effectLst/>
                        </a:rPr>
                        <a:t>Mobile Home Parks/</a:t>
                      </a:r>
                    </a:p>
                    <a:p>
                      <a:pPr marL="0" marR="0" algn="ctr">
                        <a:spcBef>
                          <a:spcPts val="0"/>
                        </a:spcBef>
                        <a:spcAft>
                          <a:spcPts val="0"/>
                        </a:spcAft>
                      </a:pPr>
                      <a:r>
                        <a:rPr lang="en-US" sz="2400" kern="150" dirty="0">
                          <a:effectLst/>
                        </a:rPr>
                        <a:t>Units</a:t>
                      </a:r>
                      <a:endParaRPr lang="en-US" sz="2400" kern="150" dirty="0">
                        <a:effectLst/>
                        <a:latin typeface="Calibri" charset="0"/>
                        <a:ea typeface="SimSun" charset="-122"/>
                        <a:cs typeface="Calibri" charset="0"/>
                      </a:endParaRPr>
                    </a:p>
                  </a:txBody>
                  <a:tcPr marL="68580" marR="68580" marT="0" marB="0">
                    <a:solidFill>
                      <a:schemeClr val="bg1">
                        <a:lumMod val="75000"/>
                      </a:schemeClr>
                    </a:solidFill>
                  </a:tcPr>
                </a:tc>
              </a:tr>
              <a:tr h="864690">
                <a:tc>
                  <a:txBody>
                    <a:bodyPr/>
                    <a:lstStyle/>
                    <a:p>
                      <a:pPr marL="0" marR="0">
                        <a:spcBef>
                          <a:spcPts val="0"/>
                        </a:spcBef>
                        <a:spcAft>
                          <a:spcPts val="0"/>
                        </a:spcAft>
                      </a:pPr>
                      <a:r>
                        <a:rPr lang="en-US" sz="2400" kern="150" dirty="0">
                          <a:effectLst/>
                        </a:rPr>
                        <a:t>Falcon Heights</a:t>
                      </a:r>
                      <a:endParaRPr lang="en-US" sz="2400" kern="150" dirty="0">
                        <a:effectLst/>
                        <a:latin typeface="Calibri" charset="0"/>
                        <a:ea typeface="SimSun" charset="-122"/>
                        <a:cs typeface="Calibri" charset="0"/>
                      </a:endParaRPr>
                    </a:p>
                  </a:txBody>
                  <a:tcPr marL="68580" marR="68580" marT="0" marB="0">
                    <a:solidFill>
                      <a:schemeClr val="bg1">
                        <a:lumMod val="75000"/>
                      </a:schemeClr>
                    </a:solidFill>
                  </a:tcPr>
                </a:tc>
                <a:tc>
                  <a:txBody>
                    <a:bodyPr/>
                    <a:lstStyle/>
                    <a:p>
                      <a:pPr marL="0" marR="0" algn="ctr">
                        <a:spcBef>
                          <a:spcPts val="0"/>
                        </a:spcBef>
                        <a:spcAft>
                          <a:spcPts val="0"/>
                        </a:spcAft>
                      </a:pPr>
                      <a:r>
                        <a:rPr lang="en-US" sz="2400" kern="150">
                          <a:effectLst/>
                        </a:rPr>
                        <a:t>5,571</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rPr>
                        <a:t>25</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628</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752</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latin typeface="+mn-lt"/>
                          <a:ea typeface="+mn-ea"/>
                          <a:cs typeface="+mn-cs"/>
                        </a:rPr>
                        <a:t>65</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a:effectLst/>
                        </a:rPr>
                        <a:t>None</a:t>
                      </a:r>
                      <a:endParaRPr lang="en-US" sz="2400" kern="150" dirty="0">
                        <a:effectLst/>
                        <a:latin typeface="Calibri" charset="0"/>
                        <a:ea typeface="SimSun" charset="-122"/>
                        <a:cs typeface="Calibri" charset="0"/>
                      </a:endParaRPr>
                    </a:p>
                  </a:txBody>
                  <a:tcPr marL="68580" marR="68580" marT="0" marB="0"/>
                </a:tc>
              </a:tr>
              <a:tr h="737551">
                <a:tc>
                  <a:txBody>
                    <a:bodyPr/>
                    <a:lstStyle/>
                    <a:p>
                      <a:pPr marL="0" marR="0">
                        <a:spcBef>
                          <a:spcPts val="0"/>
                        </a:spcBef>
                        <a:spcAft>
                          <a:spcPts val="0"/>
                        </a:spcAft>
                      </a:pPr>
                      <a:r>
                        <a:rPr lang="en-US" sz="2400" kern="150" dirty="0" smtClean="0">
                          <a:effectLst/>
                        </a:rPr>
                        <a:t>Lauder-dale</a:t>
                      </a:r>
                      <a:endParaRPr lang="en-US" sz="2400" kern="150" dirty="0">
                        <a:effectLst/>
                        <a:latin typeface="Calibri" charset="0"/>
                        <a:ea typeface="SimSun" charset="-122"/>
                        <a:cs typeface="Calibri" charset="0"/>
                      </a:endParaRPr>
                    </a:p>
                  </a:txBody>
                  <a:tcPr marL="68580" marR="68580" marT="0" marB="0">
                    <a:solidFill>
                      <a:schemeClr val="bg1">
                        <a:lumMod val="75000"/>
                      </a:schemeClr>
                    </a:solidFill>
                  </a:tcPr>
                </a:tc>
                <a:tc>
                  <a:txBody>
                    <a:bodyPr/>
                    <a:lstStyle/>
                    <a:p>
                      <a:pPr marL="0" marR="0" algn="ctr">
                        <a:spcBef>
                          <a:spcPts val="0"/>
                        </a:spcBef>
                        <a:spcAft>
                          <a:spcPts val="0"/>
                        </a:spcAft>
                      </a:pPr>
                      <a:r>
                        <a:rPr lang="en-US" sz="2400" kern="150">
                          <a:effectLst/>
                        </a:rPr>
                        <a:t>2,484</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15</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590</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464</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latin typeface="+mn-lt"/>
                          <a:ea typeface="+mn-ea"/>
                          <a:cs typeface="+mn-cs"/>
                        </a:rPr>
                        <a:t>0</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a:effectLst/>
                        </a:rPr>
                        <a:t>None</a:t>
                      </a:r>
                      <a:endParaRPr lang="en-US" sz="2400" kern="150" dirty="0">
                        <a:effectLst/>
                        <a:latin typeface="Calibri" charset="0"/>
                        <a:ea typeface="SimSun" charset="-122"/>
                        <a:cs typeface="Calibri" charset="0"/>
                      </a:endParaRPr>
                    </a:p>
                  </a:txBody>
                  <a:tcPr marL="68580" marR="68580" marT="0" marB="0"/>
                </a:tc>
              </a:tr>
              <a:tr h="864690">
                <a:tc>
                  <a:txBody>
                    <a:bodyPr/>
                    <a:lstStyle/>
                    <a:p>
                      <a:pPr marL="0" marR="0">
                        <a:spcBef>
                          <a:spcPts val="0"/>
                        </a:spcBef>
                        <a:spcAft>
                          <a:spcPts val="0"/>
                        </a:spcAft>
                      </a:pPr>
                      <a:r>
                        <a:rPr lang="en-US" sz="2400" kern="150" dirty="0">
                          <a:effectLst/>
                        </a:rPr>
                        <a:t>Little Canada</a:t>
                      </a:r>
                      <a:endParaRPr lang="en-US" sz="2400" kern="150" dirty="0">
                        <a:effectLst/>
                        <a:latin typeface="Calibri" charset="0"/>
                        <a:ea typeface="SimSun" charset="-122"/>
                        <a:cs typeface="Calibri" charset="0"/>
                      </a:endParaRPr>
                    </a:p>
                  </a:txBody>
                  <a:tcPr marL="68580" marR="68580" marT="0" marB="0">
                    <a:solidFill>
                      <a:schemeClr val="bg1">
                        <a:lumMod val="75000"/>
                      </a:schemeClr>
                    </a:solidFill>
                  </a:tcPr>
                </a:tc>
                <a:tc>
                  <a:txBody>
                    <a:bodyPr/>
                    <a:lstStyle/>
                    <a:p>
                      <a:pPr marL="0" marR="0" algn="ctr">
                        <a:spcBef>
                          <a:spcPts val="0"/>
                        </a:spcBef>
                        <a:spcAft>
                          <a:spcPts val="0"/>
                        </a:spcAft>
                      </a:pPr>
                      <a:r>
                        <a:rPr lang="en-US" sz="2400" kern="150">
                          <a:effectLst/>
                        </a:rPr>
                        <a:t>10,319</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953</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1100</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rPr>
                        <a:t>1753</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latin typeface="+mn-lt"/>
                          <a:ea typeface="+mn-ea"/>
                          <a:cs typeface="+mn-cs"/>
                        </a:rPr>
                        <a:t>153</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450</a:t>
                      </a:r>
                      <a:endParaRPr lang="en-US" sz="2400" kern="150">
                        <a:effectLst/>
                        <a:latin typeface="Calibri" charset="0"/>
                        <a:ea typeface="SimSun" charset="-122"/>
                        <a:cs typeface="Calibri" charset="0"/>
                      </a:endParaRPr>
                    </a:p>
                  </a:txBody>
                  <a:tcPr marL="68580" marR="68580" marT="0" marB="0"/>
                </a:tc>
              </a:tr>
              <a:tr h="737551">
                <a:tc>
                  <a:txBody>
                    <a:bodyPr/>
                    <a:lstStyle/>
                    <a:p>
                      <a:pPr marL="0" marR="0">
                        <a:spcBef>
                          <a:spcPts val="0"/>
                        </a:spcBef>
                        <a:spcAft>
                          <a:spcPts val="0"/>
                        </a:spcAft>
                      </a:pPr>
                      <a:r>
                        <a:rPr lang="en-US" sz="2400" kern="150" dirty="0" smtClean="0">
                          <a:effectLst/>
                        </a:rPr>
                        <a:t>Maple-wood</a:t>
                      </a:r>
                      <a:endParaRPr lang="en-US" sz="2400" kern="150" dirty="0">
                        <a:effectLst/>
                        <a:latin typeface="Calibri" charset="0"/>
                        <a:ea typeface="SimSun" charset="-122"/>
                        <a:cs typeface="Calibri" charset="0"/>
                      </a:endParaRPr>
                    </a:p>
                  </a:txBody>
                  <a:tcPr marL="68580" marR="68580" marT="0" marB="0">
                    <a:solidFill>
                      <a:schemeClr val="bg1">
                        <a:lumMod val="75000"/>
                      </a:schemeClr>
                    </a:solidFill>
                  </a:tcPr>
                </a:tc>
                <a:tc>
                  <a:txBody>
                    <a:bodyPr/>
                    <a:lstStyle/>
                    <a:p>
                      <a:pPr marL="0" marR="0" algn="ctr">
                        <a:spcBef>
                          <a:spcPts val="0"/>
                        </a:spcBef>
                        <a:spcAft>
                          <a:spcPts val="0"/>
                        </a:spcAft>
                      </a:pPr>
                      <a:r>
                        <a:rPr lang="en-US" sz="2400" kern="150" dirty="0">
                          <a:effectLst/>
                        </a:rPr>
                        <a:t>40,567</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rPr>
                        <a:t>1218</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4059</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7454</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latin typeface="+mn-lt"/>
                          <a:ea typeface="+mn-ea"/>
                          <a:cs typeface="+mn-cs"/>
                        </a:rPr>
                        <a:t>946</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smtClean="0">
                          <a:effectLst/>
                        </a:rPr>
                        <a:t>734</a:t>
                      </a:r>
                      <a:endParaRPr lang="en-US" sz="2400" kern="150">
                        <a:effectLst/>
                        <a:latin typeface="Calibri" charset="0"/>
                        <a:ea typeface="SimSun" charset="-122"/>
                        <a:cs typeface="Calibri" charset="0"/>
                      </a:endParaRPr>
                    </a:p>
                  </a:txBody>
                  <a:tcPr marL="68580" marR="68580" marT="0" marB="0"/>
                </a:tc>
              </a:tr>
              <a:tr h="911985">
                <a:tc>
                  <a:txBody>
                    <a:bodyPr/>
                    <a:lstStyle/>
                    <a:p>
                      <a:pPr marL="0" marR="0">
                        <a:spcBef>
                          <a:spcPts val="0"/>
                        </a:spcBef>
                        <a:spcAft>
                          <a:spcPts val="0"/>
                        </a:spcAft>
                      </a:pPr>
                      <a:r>
                        <a:rPr lang="en-US" sz="2400" kern="150" dirty="0">
                          <a:effectLst/>
                        </a:rPr>
                        <a:t>Roseville</a:t>
                      </a:r>
                      <a:endParaRPr lang="en-US" sz="2400" kern="150" dirty="0">
                        <a:effectLst/>
                        <a:latin typeface="Calibri" charset="0"/>
                        <a:ea typeface="SimSun" charset="-122"/>
                        <a:cs typeface="Calibri" charset="0"/>
                      </a:endParaRPr>
                    </a:p>
                  </a:txBody>
                  <a:tcPr marL="68580" marR="68580" marT="0" marB="0">
                    <a:solidFill>
                      <a:schemeClr val="bg1">
                        <a:lumMod val="75000"/>
                      </a:schemeClr>
                    </a:solidFill>
                  </a:tcPr>
                </a:tc>
                <a:tc>
                  <a:txBody>
                    <a:bodyPr/>
                    <a:lstStyle/>
                    <a:p>
                      <a:pPr marL="0" marR="0" algn="ctr">
                        <a:spcBef>
                          <a:spcPts val="0"/>
                        </a:spcBef>
                        <a:spcAft>
                          <a:spcPts val="0"/>
                        </a:spcAft>
                      </a:pPr>
                      <a:r>
                        <a:rPr lang="en-US" sz="2400" kern="150">
                          <a:effectLst/>
                        </a:rPr>
                        <a:t>35,580</a:t>
                      </a:r>
                      <a:endParaRPr lang="en-US" sz="2400" kern="15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rPr>
                        <a:t>1169</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rPr>
                        <a:t>2517</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rPr>
                        <a:t>7268</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latin typeface="+mn-lt"/>
                          <a:ea typeface="+mn-ea"/>
                          <a:cs typeface="+mn-cs"/>
                        </a:rPr>
                        <a:t>685</a:t>
                      </a:r>
                      <a:endParaRPr lang="en-US" sz="2400" kern="150" dirty="0">
                        <a:effectLst/>
                        <a:latin typeface="Calibri" charset="0"/>
                        <a:ea typeface="SimSun" charset="-122"/>
                        <a:cs typeface="Calibri" charset="0"/>
                      </a:endParaRPr>
                    </a:p>
                  </a:txBody>
                  <a:tcPr marL="68580" marR="68580" marT="0" marB="0"/>
                </a:tc>
                <a:tc>
                  <a:txBody>
                    <a:bodyPr/>
                    <a:lstStyle/>
                    <a:p>
                      <a:pPr marL="0" marR="0" algn="ctr">
                        <a:spcBef>
                          <a:spcPts val="0"/>
                        </a:spcBef>
                        <a:spcAft>
                          <a:spcPts val="0"/>
                        </a:spcAft>
                      </a:pPr>
                      <a:r>
                        <a:rPr lang="en-US" sz="2400" kern="150" dirty="0" smtClean="0">
                          <a:effectLst/>
                        </a:rPr>
                        <a:t>112</a:t>
                      </a:r>
                      <a:endParaRPr lang="en-US" sz="2400" kern="150" dirty="0">
                        <a:effectLst/>
                        <a:latin typeface="Calibri" charset="0"/>
                        <a:ea typeface="SimSun" charset="-122"/>
                        <a:cs typeface="Calibri" charset="0"/>
                      </a:endParaRPr>
                    </a:p>
                  </a:txBody>
                  <a:tcPr marL="68580" marR="68580" marT="0" marB="0"/>
                </a:tc>
              </a:tr>
            </a:tbl>
          </a:graphicData>
        </a:graphic>
      </p:graphicFrame>
      <p:sp>
        <p:nvSpPr>
          <p:cNvPr id="3" name="TextBox 2"/>
          <p:cNvSpPr txBox="1"/>
          <p:nvPr/>
        </p:nvSpPr>
        <p:spPr>
          <a:xfrm>
            <a:off x="5519651" y="6084916"/>
            <a:ext cx="4526362" cy="338554"/>
          </a:xfrm>
          <a:prstGeom prst="rect">
            <a:avLst/>
          </a:prstGeom>
          <a:noFill/>
        </p:spPr>
        <p:txBody>
          <a:bodyPr wrap="square" rtlCol="0">
            <a:spAutoFit/>
          </a:bodyPr>
          <a:lstStyle/>
          <a:p>
            <a:r>
              <a:rPr lang="en-US" sz="1600" dirty="0" smtClean="0"/>
              <a:t>Metropolitan Council Data</a:t>
            </a:r>
            <a:endParaRPr lang="en-US" sz="1600" dirty="0"/>
          </a:p>
        </p:txBody>
      </p:sp>
    </p:spTree>
    <p:extLst>
      <p:ext uri="{BB962C8B-B14F-4D97-AF65-F5344CB8AC3E}">
        <p14:creationId xmlns:p14="http://schemas.microsoft.com/office/powerpoint/2010/main" val="5375320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199" y="152717"/>
            <a:ext cx="7948863" cy="1563787"/>
          </a:xfrm>
        </p:spPr>
        <p:txBody>
          <a:bodyPr>
            <a:normAutofit/>
          </a:bodyPr>
          <a:lstStyle/>
          <a:p>
            <a:r>
              <a:rPr lang="en-US" dirty="0"/>
              <a:t>What Is Needed to plan For The future?  2021-2030</a:t>
            </a:r>
          </a:p>
        </p:txBody>
      </p:sp>
      <p:sp>
        <p:nvSpPr>
          <p:cNvPr id="4" name="Content Placeholder 3"/>
          <p:cNvSpPr>
            <a:spLocks noGrp="1"/>
          </p:cNvSpPr>
          <p:nvPr>
            <p:ph idx="1"/>
          </p:nvPr>
        </p:nvSpPr>
        <p:spPr>
          <a:xfrm>
            <a:off x="798093" y="2358190"/>
            <a:ext cx="6982328" cy="5644900"/>
          </a:xfrm>
        </p:spPr>
        <p:txBody>
          <a:bodyPr>
            <a:normAutofit/>
          </a:bodyPr>
          <a:lstStyle/>
          <a:p>
            <a:r>
              <a:rPr lang="en-US" sz="2400" dirty="0"/>
              <a:t>The Metropolitan Council has determined that the region’s need for affordable housing for 2021 – 2030 is 37,900 units</a:t>
            </a:r>
          </a:p>
        </p:txBody>
      </p:sp>
    </p:spTree>
    <p:extLst>
      <p:ext uri="{BB962C8B-B14F-4D97-AF65-F5344CB8AC3E}">
        <p14:creationId xmlns:p14="http://schemas.microsoft.com/office/powerpoint/2010/main" val="13629221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6571"/>
            <a:ext cx="8305800" cy="860545"/>
          </a:xfrm>
        </p:spPr>
        <p:txBody>
          <a:bodyPr>
            <a:noAutofit/>
          </a:bodyPr>
          <a:lstStyle/>
          <a:p>
            <a:pPr algn="ctr"/>
            <a:r>
              <a:rPr lang="en-US" smtClean="0"/>
              <a:t>Planning for Our cities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41847121"/>
              </p:ext>
            </p:extLst>
          </p:nvPr>
        </p:nvGraphicFramePr>
        <p:xfrm>
          <a:off x="243840" y="1513687"/>
          <a:ext cx="8519160" cy="4429414"/>
        </p:xfrm>
        <a:graphic>
          <a:graphicData uri="http://schemas.openxmlformats.org/drawingml/2006/table">
            <a:tbl>
              <a:tblPr firstRow="1" firstCol="1" bandRow="1">
                <a:tableStyleId>{5C22544A-7EE6-4342-B048-85BDC9FD1C3A}</a:tableStyleId>
              </a:tblPr>
              <a:tblGrid>
                <a:gridCol w="1828800"/>
                <a:gridCol w="1630680"/>
                <a:gridCol w="1652016"/>
                <a:gridCol w="2031611"/>
                <a:gridCol w="1376053"/>
              </a:tblGrid>
              <a:tr h="1134149">
                <a:tc>
                  <a:txBody>
                    <a:bodyPr/>
                    <a:lstStyle/>
                    <a:p>
                      <a:pPr marL="0" marR="0" algn="ctr">
                        <a:spcBef>
                          <a:spcPts val="0"/>
                        </a:spcBef>
                        <a:spcAft>
                          <a:spcPts val="0"/>
                        </a:spcAft>
                      </a:pPr>
                      <a:r>
                        <a:rPr lang="en-US" sz="2400">
                          <a:effectLst/>
                        </a:rPr>
                        <a:t>City</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dirty="0">
                          <a:effectLst/>
                        </a:rPr>
                        <a:t>Allocation 0-30% AMI</a:t>
                      </a:r>
                      <a:endParaRPr lang="en-US" sz="2400" dirty="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dirty="0">
                          <a:effectLst/>
                        </a:rPr>
                        <a:t>Allocation 31-50% AMI</a:t>
                      </a:r>
                      <a:endParaRPr lang="en-US" sz="2400" dirty="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Allocation 51-80% AMI</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dirty="0">
                          <a:effectLst/>
                        </a:rPr>
                        <a:t>Total Units Needed</a:t>
                      </a:r>
                      <a:endParaRPr lang="en-US" sz="2400" dirty="0">
                        <a:effectLst/>
                        <a:latin typeface="Calibri" charset="0"/>
                        <a:ea typeface="Calibri" charset="0"/>
                        <a:cs typeface="Times New Roman" charset="0"/>
                      </a:endParaRPr>
                    </a:p>
                  </a:txBody>
                  <a:tcPr marL="68580" marR="68580" marT="0" marB="0"/>
                </a:tc>
              </a:tr>
              <a:tr h="1025498">
                <a:tc>
                  <a:txBody>
                    <a:bodyPr/>
                    <a:lstStyle/>
                    <a:p>
                      <a:pPr marL="0" marR="0">
                        <a:spcBef>
                          <a:spcPts val="0"/>
                        </a:spcBef>
                        <a:spcAft>
                          <a:spcPts val="0"/>
                        </a:spcAft>
                      </a:pPr>
                      <a:r>
                        <a:rPr lang="en-US" sz="2400">
                          <a:effectLst/>
                        </a:rPr>
                        <a:t>Falcon Heights</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0</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0</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0</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0</a:t>
                      </a:r>
                      <a:endParaRPr lang="en-US" sz="2400">
                        <a:effectLst/>
                        <a:latin typeface="Calibri" charset="0"/>
                        <a:ea typeface="Calibri" charset="0"/>
                        <a:cs typeface="Times New Roman" charset="0"/>
                      </a:endParaRPr>
                    </a:p>
                  </a:txBody>
                  <a:tcPr marL="68580" marR="68580" marT="0" marB="0"/>
                </a:tc>
              </a:tr>
              <a:tr h="512749">
                <a:tc>
                  <a:txBody>
                    <a:bodyPr/>
                    <a:lstStyle/>
                    <a:p>
                      <a:pPr marL="0" marR="0">
                        <a:spcBef>
                          <a:spcPts val="0"/>
                        </a:spcBef>
                        <a:spcAft>
                          <a:spcPts val="0"/>
                        </a:spcAft>
                      </a:pPr>
                      <a:r>
                        <a:rPr lang="en-US" sz="2400">
                          <a:effectLst/>
                        </a:rPr>
                        <a:t>Lauderdale</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0</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0</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0</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0</a:t>
                      </a:r>
                      <a:endParaRPr lang="en-US" sz="2400">
                        <a:effectLst/>
                        <a:latin typeface="Calibri" charset="0"/>
                        <a:ea typeface="Calibri" charset="0"/>
                        <a:cs typeface="Times New Roman" charset="0"/>
                      </a:endParaRPr>
                    </a:p>
                  </a:txBody>
                  <a:tcPr marL="68580" marR="68580" marT="0" marB="0"/>
                </a:tc>
              </a:tr>
              <a:tr h="512749">
                <a:tc>
                  <a:txBody>
                    <a:bodyPr/>
                    <a:lstStyle/>
                    <a:p>
                      <a:pPr marL="0" marR="0">
                        <a:spcBef>
                          <a:spcPts val="0"/>
                        </a:spcBef>
                        <a:spcAft>
                          <a:spcPts val="0"/>
                        </a:spcAft>
                      </a:pPr>
                      <a:r>
                        <a:rPr lang="en-US" sz="2400">
                          <a:effectLst/>
                        </a:rPr>
                        <a:t>Little Canada</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26</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28</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25</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79</a:t>
                      </a:r>
                      <a:endParaRPr lang="en-US" sz="2400">
                        <a:effectLst/>
                        <a:latin typeface="Calibri" charset="0"/>
                        <a:ea typeface="Calibri" charset="0"/>
                        <a:cs typeface="Times New Roman" charset="0"/>
                      </a:endParaRPr>
                    </a:p>
                  </a:txBody>
                  <a:tcPr marL="68580" marR="68580" marT="0" marB="0"/>
                </a:tc>
              </a:tr>
              <a:tr h="512749">
                <a:tc>
                  <a:txBody>
                    <a:bodyPr/>
                    <a:lstStyle/>
                    <a:p>
                      <a:pPr marL="0" marR="0">
                        <a:spcBef>
                          <a:spcPts val="0"/>
                        </a:spcBef>
                        <a:spcAft>
                          <a:spcPts val="0"/>
                        </a:spcAft>
                      </a:pPr>
                      <a:r>
                        <a:rPr lang="en-US" sz="2400">
                          <a:effectLst/>
                        </a:rPr>
                        <a:t>Maplewood</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250</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95</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165</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510</a:t>
                      </a:r>
                      <a:endParaRPr lang="en-US" sz="2400">
                        <a:effectLst/>
                        <a:latin typeface="Calibri" charset="0"/>
                        <a:ea typeface="Calibri" charset="0"/>
                        <a:cs typeface="Times New Roman" charset="0"/>
                      </a:endParaRPr>
                    </a:p>
                  </a:txBody>
                  <a:tcPr marL="68580" marR="68580" marT="0" marB="0"/>
                </a:tc>
              </a:tr>
              <a:tr h="512749">
                <a:tc>
                  <a:txBody>
                    <a:bodyPr/>
                    <a:lstStyle/>
                    <a:p>
                      <a:pPr marL="0" marR="0">
                        <a:spcBef>
                          <a:spcPts val="0"/>
                        </a:spcBef>
                        <a:spcAft>
                          <a:spcPts val="0"/>
                        </a:spcAft>
                      </a:pPr>
                      <a:r>
                        <a:rPr lang="en-US" sz="2400">
                          <a:effectLst/>
                        </a:rPr>
                        <a:t>Roseville</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72</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dirty="0">
                          <a:effectLst/>
                        </a:rPr>
                        <a:t>50</a:t>
                      </a:r>
                      <a:endParaRPr lang="en-US" sz="2400" dirty="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a:effectLst/>
                        </a:rPr>
                        <a:t>20</a:t>
                      </a:r>
                      <a:endParaRPr lang="en-US" sz="24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2400" dirty="0">
                          <a:effectLst/>
                        </a:rPr>
                        <a:t>142</a:t>
                      </a:r>
                      <a:endParaRPr lang="en-US" sz="2400" dirty="0">
                        <a:effectLst/>
                        <a:latin typeface="Calibri" charset="0"/>
                        <a:ea typeface="Calibri" charset="0"/>
                        <a:cs typeface="Times New Roman" charset="0"/>
                      </a:endParaRPr>
                    </a:p>
                  </a:txBody>
                  <a:tcPr marL="68580" marR="68580" marT="0" marB="0"/>
                </a:tc>
              </a:tr>
            </a:tbl>
          </a:graphicData>
        </a:graphic>
      </p:graphicFrame>
      <p:sp>
        <p:nvSpPr>
          <p:cNvPr id="5"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8911011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7620000" cy="828184"/>
          </a:xfrm>
        </p:spPr>
        <p:txBody>
          <a:bodyPr/>
          <a:lstStyle/>
          <a:p>
            <a:pPr algn="ctr"/>
            <a:r>
              <a:rPr lang="en-US" dirty="0" smtClean="0"/>
              <a:t>Urban Vs Suburban</a:t>
            </a:r>
            <a:endParaRPr lang="en-US" dirty="0"/>
          </a:p>
        </p:txBody>
      </p:sp>
      <p:sp>
        <p:nvSpPr>
          <p:cNvPr id="3" name="Content Placeholder 2"/>
          <p:cNvSpPr>
            <a:spLocks noGrp="1"/>
          </p:cNvSpPr>
          <p:nvPr>
            <p:ph idx="1"/>
          </p:nvPr>
        </p:nvSpPr>
        <p:spPr>
          <a:xfrm>
            <a:off x="213360" y="1197034"/>
            <a:ext cx="8702040" cy="5539046"/>
          </a:xfrm>
        </p:spPr>
        <p:txBody>
          <a:bodyPr>
            <a:noAutofit/>
          </a:bodyPr>
          <a:lstStyle/>
          <a:p>
            <a:r>
              <a:rPr lang="en-US" sz="2400" dirty="0" smtClean="0"/>
              <a:t>Falcon Heights, Lauderdale, Maplewood and Roseville are designated as Urban by the Metropolitan Council.</a:t>
            </a:r>
          </a:p>
          <a:p>
            <a:r>
              <a:rPr lang="en-US" sz="2400" b="0" dirty="0"/>
              <a:t>E</a:t>
            </a:r>
            <a:r>
              <a:rPr lang="en-US" sz="2400" b="0" dirty="0" smtClean="0"/>
              <a:t>xperienced </a:t>
            </a:r>
            <a:r>
              <a:rPr lang="en-US" sz="2400" b="0" dirty="0"/>
              <a:t>rapid development during the post-World War II </a:t>
            </a:r>
            <a:r>
              <a:rPr lang="en-US" sz="2400" b="0" dirty="0" smtClean="0"/>
              <a:t>era…Expected </a:t>
            </a:r>
            <a:r>
              <a:rPr lang="en-US" sz="2400" b="0" dirty="0"/>
              <a:t>to plan for forecasted population and household </a:t>
            </a:r>
            <a:r>
              <a:rPr lang="en-US" sz="2400" dirty="0"/>
              <a:t>growth at average densities of at least 10 units per acre for new development and redevelopment. </a:t>
            </a:r>
            <a:endParaRPr lang="en-US" sz="2400" dirty="0" smtClean="0"/>
          </a:p>
          <a:p>
            <a:endParaRPr lang="en-US" sz="1400" dirty="0"/>
          </a:p>
          <a:p>
            <a:r>
              <a:rPr lang="en-US" sz="2400" dirty="0" smtClean="0"/>
              <a:t>Little Canada is designated as Suburban.</a:t>
            </a:r>
          </a:p>
          <a:p>
            <a:r>
              <a:rPr lang="en-US" sz="2400" b="0" dirty="0" smtClean="0"/>
              <a:t>Experienced </a:t>
            </a:r>
            <a:r>
              <a:rPr lang="en-US" sz="2400" b="0" dirty="0"/>
              <a:t>continued </a:t>
            </a:r>
            <a:r>
              <a:rPr lang="en-US" sz="2400" b="0" dirty="0" smtClean="0"/>
              <a:t>growth </a:t>
            </a:r>
            <a:r>
              <a:rPr lang="en-US" sz="2400" b="0" dirty="0"/>
              <a:t>and expansion during the 1980s and early </a:t>
            </a:r>
            <a:r>
              <a:rPr lang="en-US" sz="2400" b="0" dirty="0" smtClean="0"/>
              <a:t>1990s…Expected </a:t>
            </a:r>
            <a:r>
              <a:rPr lang="en-US" sz="2400" b="0" dirty="0"/>
              <a:t>to plan for forecasted population and household </a:t>
            </a:r>
            <a:r>
              <a:rPr lang="en-US" sz="2400" dirty="0"/>
              <a:t>growth at average densities of at least 5 units per acre for new development and </a:t>
            </a:r>
            <a:r>
              <a:rPr lang="en-US" sz="2400" dirty="0" smtClean="0"/>
              <a:t>redevelopment. </a:t>
            </a:r>
            <a:endParaRPr lang="en-US" sz="2400" dirty="0"/>
          </a:p>
        </p:txBody>
      </p:sp>
    </p:spTree>
    <p:extLst>
      <p:ext uri="{BB962C8B-B14F-4D97-AF65-F5344CB8AC3E}">
        <p14:creationId xmlns:p14="http://schemas.microsoft.com/office/powerpoint/2010/main" val="87122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575" y="518478"/>
            <a:ext cx="7620000" cy="1030623"/>
          </a:xfrm>
        </p:spPr>
        <p:txBody>
          <a:bodyPr>
            <a:normAutofit/>
          </a:bodyPr>
          <a:lstStyle/>
          <a:p>
            <a:pPr algn="ctr"/>
            <a:r>
              <a:rPr lang="en-US" sz="5400" dirty="0" smtClean="0"/>
              <a:t>Ann Berry</a:t>
            </a:r>
            <a:endParaRPr lang="en-US" sz="5400" dirty="0"/>
          </a:p>
        </p:txBody>
      </p:sp>
      <p:pic>
        <p:nvPicPr>
          <p:cNvPr id="7" name="Picture 6" descr="nn Berry.jpg"/>
          <p:cNvPicPr/>
          <p:nvPr/>
        </p:nvPicPr>
        <p:blipFill>
          <a:blip r:embed="rId2">
            <a:extLst>
              <a:ext uri="{28A0092B-C50C-407E-A947-70E740481C1C}">
                <a14:useLocalDpi xmlns:a14="http://schemas.microsoft.com/office/drawing/2010/main" val="0"/>
              </a:ext>
            </a:extLst>
          </a:blip>
          <a:srcRect/>
          <a:stretch>
            <a:fillRect/>
          </a:stretch>
        </p:blipFill>
        <p:spPr bwMode="auto">
          <a:xfrm>
            <a:off x="5179348" y="1980853"/>
            <a:ext cx="2560320" cy="3383280"/>
          </a:xfrm>
          <a:prstGeom prst="rect">
            <a:avLst/>
          </a:prstGeom>
          <a:noFill/>
          <a:ln>
            <a:noFill/>
          </a:ln>
        </p:spPr>
      </p:pic>
      <p:sp>
        <p:nvSpPr>
          <p:cNvPr id="3" name="Content Placeholder 2"/>
          <p:cNvSpPr>
            <a:spLocks noGrp="1"/>
          </p:cNvSpPr>
          <p:nvPr>
            <p:ph idx="1"/>
          </p:nvPr>
        </p:nvSpPr>
        <p:spPr>
          <a:xfrm>
            <a:off x="440575" y="1549101"/>
            <a:ext cx="4303221" cy="4607859"/>
          </a:xfrm>
        </p:spPr>
        <p:txBody>
          <a:bodyPr>
            <a:normAutofit fontScale="92500" lnSpcReduction="10000"/>
          </a:bodyPr>
          <a:lstStyle/>
          <a:p>
            <a:endParaRPr lang="en-US" sz="2400" dirty="0" smtClean="0"/>
          </a:p>
          <a:p>
            <a:r>
              <a:rPr lang="en-US" sz="3500" dirty="0" smtClean="0"/>
              <a:t>This study is dedicated to past League of Women Voters Roseville Area member and past president, Ann Berry, whose passion was affordable housing. </a:t>
            </a:r>
            <a:endParaRPr lang="en-US" sz="3500" dirty="0"/>
          </a:p>
        </p:txBody>
      </p:sp>
    </p:spTree>
    <p:extLst>
      <p:ext uri="{BB962C8B-B14F-4D97-AF65-F5344CB8AC3E}">
        <p14:creationId xmlns:p14="http://schemas.microsoft.com/office/powerpoint/2010/main" val="14945912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7620000" cy="1098566"/>
          </a:xfrm>
        </p:spPr>
        <p:txBody>
          <a:bodyPr>
            <a:noAutofit/>
          </a:bodyPr>
          <a:lstStyle/>
          <a:p>
            <a:pPr algn="ctr"/>
            <a:r>
              <a:rPr lang="en-US" dirty="0" smtClean="0"/>
              <a:t>Why is Affordable Housing Important?</a:t>
            </a:r>
            <a:endParaRPr lang="en-US" dirty="0"/>
          </a:p>
        </p:txBody>
      </p:sp>
      <p:sp>
        <p:nvSpPr>
          <p:cNvPr id="3" name="Content Placeholder 2"/>
          <p:cNvSpPr>
            <a:spLocks noGrp="1"/>
          </p:cNvSpPr>
          <p:nvPr>
            <p:ph idx="1"/>
          </p:nvPr>
        </p:nvSpPr>
        <p:spPr>
          <a:xfrm>
            <a:off x="457199" y="1784684"/>
            <a:ext cx="7868653" cy="4519863"/>
          </a:xfrm>
        </p:spPr>
        <p:txBody>
          <a:bodyPr>
            <a:normAutofit/>
          </a:bodyPr>
          <a:lstStyle/>
          <a:p>
            <a:r>
              <a:rPr lang="en-US" sz="3200" dirty="0" smtClean="0"/>
              <a:t>“Instead of saying to that person, ‘We’ll get you into housing, but first you must address all these other issues in your life,’ we’ve said, ‘Let’s get you into housing first and then we will connect you to services</a:t>
            </a:r>
            <a:r>
              <a:rPr lang="en-US" sz="3200" smtClean="0"/>
              <a:t>.”  </a:t>
            </a:r>
          </a:p>
          <a:p>
            <a:r>
              <a:rPr lang="en-US" sz="3200" dirty="0" smtClean="0"/>
              <a:t>Cathy ten </a:t>
            </a:r>
            <a:r>
              <a:rPr lang="en-US" sz="3200" dirty="0" err="1" smtClean="0"/>
              <a:t>Broeke</a:t>
            </a:r>
            <a:r>
              <a:rPr lang="en-US" sz="3200" dirty="0" smtClean="0"/>
              <a:t>, MN State Director to Prevent and End Homelessness</a:t>
            </a:r>
            <a:endParaRPr lang="en-US" sz="3200" dirty="0"/>
          </a:p>
        </p:txBody>
      </p:sp>
    </p:spTree>
    <p:extLst>
      <p:ext uri="{BB962C8B-B14F-4D97-AF65-F5344CB8AC3E}">
        <p14:creationId xmlns:p14="http://schemas.microsoft.com/office/powerpoint/2010/main" val="3871929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633" y="152717"/>
            <a:ext cx="8422104" cy="2237557"/>
          </a:xfrm>
        </p:spPr>
        <p:txBody>
          <a:bodyPr>
            <a:normAutofit fontScale="90000"/>
          </a:bodyPr>
          <a:lstStyle/>
          <a:p>
            <a:pPr algn="ctr"/>
            <a:r>
              <a:rPr lang="en-US" dirty="0" smtClean="0"/>
              <a:t>The Median Value of owner-occupied homes in Minnesota averages $38,000 more than neighboring States</a:t>
            </a:r>
            <a:endParaRPr lang="en-US" dirty="0"/>
          </a:p>
        </p:txBody>
      </p:sp>
      <p:sp>
        <p:nvSpPr>
          <p:cNvPr id="3" name="Content Placeholder 2"/>
          <p:cNvSpPr>
            <a:spLocks noGrp="1"/>
          </p:cNvSpPr>
          <p:nvPr>
            <p:ph idx="1"/>
          </p:nvPr>
        </p:nvSpPr>
        <p:spPr>
          <a:xfrm>
            <a:off x="1187116" y="2566737"/>
            <a:ext cx="6641431" cy="2743201"/>
          </a:xfrm>
        </p:spPr>
        <p:txBody>
          <a:bodyPr>
            <a:normAutofit/>
          </a:bodyPr>
          <a:lstStyle/>
          <a:p>
            <a:pPr algn="ctr"/>
            <a:r>
              <a:rPr lang="en-US" sz="2800" b="0" dirty="0" smtClean="0"/>
              <a:t>The price gap could mean about 160,000 Minnesota households are priced out of the new home market.</a:t>
            </a:r>
          </a:p>
          <a:p>
            <a:pPr algn="r"/>
            <a:r>
              <a:rPr lang="en-US" sz="2400" b="0" dirty="0" smtClean="0"/>
              <a:t>Pioneer Press 4/16/17</a:t>
            </a:r>
            <a:endParaRPr lang="en-US" sz="2400" b="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631" y="4216401"/>
            <a:ext cx="2540000" cy="2540000"/>
          </a:xfrm>
          <a:prstGeom prst="rect">
            <a:avLst/>
          </a:prstGeom>
        </p:spPr>
      </p:pic>
      <p:sp>
        <p:nvSpPr>
          <p:cNvPr id="5" name="TextBox 4"/>
          <p:cNvSpPr txBox="1"/>
          <p:nvPr/>
        </p:nvSpPr>
        <p:spPr>
          <a:xfrm>
            <a:off x="494631" y="3938337"/>
            <a:ext cx="2713790" cy="3170099"/>
          </a:xfrm>
          <a:prstGeom prst="rect">
            <a:avLst/>
          </a:prstGeom>
          <a:noFill/>
        </p:spPr>
        <p:txBody>
          <a:bodyPr wrap="square" rtlCol="0">
            <a:spAutoFit/>
          </a:bodyPr>
          <a:lstStyle/>
          <a:p>
            <a:pPr algn="ctr"/>
            <a:r>
              <a:rPr lang="en-US" sz="20000" dirty="0" smtClean="0"/>
              <a:t>x</a:t>
            </a:r>
            <a:endParaRPr lang="en-US" sz="20000" dirty="0"/>
          </a:p>
        </p:txBody>
      </p:sp>
    </p:spTree>
    <p:extLst>
      <p:ext uri="{BB962C8B-B14F-4D97-AF65-F5344CB8AC3E}">
        <p14:creationId xmlns:p14="http://schemas.microsoft.com/office/powerpoint/2010/main" val="9018808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54424" y="432262"/>
            <a:ext cx="7620000" cy="6217919"/>
          </a:xfrm>
          <a:prstGeom prst="rect">
            <a:avLst/>
          </a:prstGeom>
        </p:spPr>
        <p:txBody>
          <a:bodyPr>
            <a:normAutofit/>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r>
              <a:rPr lang="en-US" sz="3200" dirty="0" smtClean="0"/>
              <a:t>Building Costs</a:t>
            </a:r>
          </a:p>
          <a:p>
            <a:pPr marL="342900" indent="-342900">
              <a:buFont typeface="Wingdings" charset="2"/>
              <a:buChar char="ü"/>
            </a:pPr>
            <a:endParaRPr lang="en-US" sz="2800" dirty="0" smtClean="0"/>
          </a:p>
          <a:p>
            <a:pPr marL="800100" lvl="1" indent="-342900">
              <a:buFont typeface="Arial" charset="0"/>
              <a:buChar char="•"/>
            </a:pPr>
            <a:r>
              <a:rPr lang="en-US" sz="2800" b="0" dirty="0" smtClean="0"/>
              <a:t>Energy-saving Codes</a:t>
            </a:r>
          </a:p>
          <a:p>
            <a:pPr marL="800100" lvl="1" indent="-342900">
              <a:buFont typeface="Arial" charset="0"/>
              <a:buChar char="•"/>
            </a:pPr>
            <a:r>
              <a:rPr lang="en-US" sz="2800" b="0" dirty="0" smtClean="0"/>
              <a:t>Safety Codes</a:t>
            </a:r>
          </a:p>
          <a:p>
            <a:pPr marL="800100" lvl="1" indent="-342900">
              <a:buFont typeface="Arial" charset="0"/>
              <a:buChar char="•"/>
            </a:pPr>
            <a:r>
              <a:rPr lang="en-US" sz="2800" b="0" dirty="0" smtClean="0"/>
              <a:t>Land-related fees (city fees, pass-through fees from other agencies, infrastructure including roads and sidewalks)</a:t>
            </a:r>
          </a:p>
          <a:p>
            <a:pPr marL="800100" lvl="1" indent="-342900">
              <a:buFont typeface="Arial" charset="0"/>
              <a:buChar char="•"/>
            </a:pPr>
            <a:r>
              <a:rPr lang="en-US" sz="2800" b="0" dirty="0" smtClean="0"/>
              <a:t>Impact fees for off-site improvements (e.g. increased traffic)</a:t>
            </a:r>
          </a:p>
          <a:p>
            <a:pPr marL="800100" lvl="1" indent="-342900">
              <a:buFont typeface="Arial" charset="0"/>
              <a:buChar char="•"/>
            </a:pPr>
            <a:r>
              <a:rPr lang="en-US" sz="2800" dirty="0" smtClean="0"/>
              <a:t>Fees can add $20,000 - $30,000.</a:t>
            </a:r>
            <a:endParaRPr lang="en-US" sz="2800" b="0" dirty="0" smtClean="0"/>
          </a:p>
          <a:p>
            <a:pPr marL="800100" lvl="1" indent="-342900">
              <a:buFont typeface="Arial" charset="0"/>
              <a:buChar char="•"/>
            </a:pPr>
            <a:r>
              <a:rPr lang="en-US" sz="2800" b="0" dirty="0" smtClean="0"/>
              <a:t>Zoning rules about lot size</a:t>
            </a:r>
          </a:p>
          <a:p>
            <a:pPr marL="342900" indent="-342900">
              <a:buFont typeface="Wingdings" charset="2"/>
              <a:buChar char="ü"/>
            </a:pPr>
            <a:endParaRPr lang="en-US" sz="2800" dirty="0" smtClean="0"/>
          </a:p>
        </p:txBody>
      </p:sp>
    </p:spTree>
    <p:extLst>
      <p:ext uri="{BB962C8B-B14F-4D97-AF65-F5344CB8AC3E}">
        <p14:creationId xmlns:p14="http://schemas.microsoft.com/office/powerpoint/2010/main" val="44163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214"/>
            <a:ext cx="8244840" cy="1568445"/>
          </a:xfrm>
        </p:spPr>
        <p:txBody>
          <a:bodyPr>
            <a:noAutofit/>
          </a:bodyPr>
          <a:lstStyle/>
          <a:p>
            <a:pPr algn="ctr"/>
            <a:r>
              <a:rPr lang="en-US" dirty="0" smtClean="0"/>
              <a:t>Challenges for development of affordable housing</a:t>
            </a:r>
            <a:endParaRPr lang="en-US" dirty="0"/>
          </a:p>
        </p:txBody>
      </p:sp>
      <p:sp>
        <p:nvSpPr>
          <p:cNvPr id="3" name="Content Placeholder 2"/>
          <p:cNvSpPr>
            <a:spLocks noGrp="1"/>
          </p:cNvSpPr>
          <p:nvPr>
            <p:ph idx="1"/>
          </p:nvPr>
        </p:nvSpPr>
        <p:spPr>
          <a:xfrm>
            <a:off x="457200" y="2115671"/>
            <a:ext cx="7620000" cy="4554069"/>
          </a:xfrm>
        </p:spPr>
        <p:txBody>
          <a:bodyPr>
            <a:normAutofit/>
          </a:bodyPr>
          <a:lstStyle/>
          <a:p>
            <a:pPr marL="342900" indent="-342900">
              <a:buFont typeface="Wingdings" charset="2"/>
              <a:buChar char="ü"/>
            </a:pPr>
            <a:r>
              <a:rPr lang="en-US" sz="2800" dirty="0" smtClean="0"/>
              <a:t>The need for subsidies</a:t>
            </a:r>
          </a:p>
          <a:p>
            <a:pPr marL="800100" lvl="1" indent="-342900">
              <a:buFont typeface="Arial" charset="0"/>
              <a:buChar char="•"/>
            </a:pPr>
            <a:r>
              <a:rPr lang="en-US" sz="2400" dirty="0" smtClean="0"/>
              <a:t>Low Income Housing Tax Credit (LIHC), funded by Federal government, administered by local housing authority.</a:t>
            </a:r>
          </a:p>
          <a:p>
            <a:pPr marL="800100" lvl="1" indent="-342900">
              <a:buFont typeface="Arial" charset="0"/>
              <a:buChar char="•"/>
            </a:pPr>
            <a:endParaRPr lang="en-US" sz="2400" dirty="0" smtClean="0"/>
          </a:p>
          <a:p>
            <a:pPr marL="800100" lvl="1" indent="-342900">
              <a:buFont typeface="Arial" charset="0"/>
              <a:buChar char="•"/>
            </a:pPr>
            <a:r>
              <a:rPr lang="en-US" sz="2400" dirty="0" smtClean="0"/>
              <a:t>Participation by a city in the Met Council’s Livable Community Program which grants funds for expansion and preservation of housing.   Grants are particularly useful for pre-development needs of a city and rehabbing existing housing.</a:t>
            </a:r>
            <a:endParaRPr lang="en-US" sz="2400" dirty="0"/>
          </a:p>
          <a:p>
            <a:pPr marL="342900" indent="-342900">
              <a:buFont typeface="Arial" charset="0"/>
              <a:buChar char="•"/>
            </a:pPr>
            <a:endParaRPr lang="en-US" sz="2400" dirty="0" smtClean="0"/>
          </a:p>
        </p:txBody>
      </p:sp>
    </p:spTree>
    <p:extLst>
      <p:ext uri="{BB962C8B-B14F-4D97-AF65-F5344CB8AC3E}">
        <p14:creationId xmlns:p14="http://schemas.microsoft.com/office/powerpoint/2010/main" val="166190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4424" y="432262"/>
            <a:ext cx="7620000" cy="6217919"/>
          </a:xfrm>
        </p:spPr>
        <p:txBody>
          <a:bodyPr>
            <a:normAutofit/>
          </a:bodyPr>
          <a:lstStyle/>
          <a:p>
            <a:pPr marL="457200" indent="-457200">
              <a:buFont typeface="Wingdings" charset="2"/>
              <a:buChar char="ü"/>
            </a:pPr>
            <a:r>
              <a:rPr lang="en-US" sz="2800" b="1" dirty="0"/>
              <a:t>Cities can contribute to lower costs for developers by:</a:t>
            </a:r>
          </a:p>
          <a:p>
            <a:pPr marL="1485900" lvl="2" indent="-342900">
              <a:buFont typeface="Arial" charset="0"/>
              <a:buChar char="•"/>
            </a:pPr>
            <a:r>
              <a:rPr lang="en-US" sz="2400" dirty="0" smtClean="0"/>
              <a:t>Supporting appropriate density as part of full range of city housing.</a:t>
            </a:r>
          </a:p>
          <a:p>
            <a:pPr marL="1485900" lvl="2" indent="-342900">
              <a:buFont typeface="Arial" charset="0"/>
              <a:buChar char="•"/>
            </a:pPr>
            <a:r>
              <a:rPr lang="en-US" sz="2400" dirty="0" smtClean="0"/>
              <a:t>Identifying and acquiring sites.</a:t>
            </a:r>
          </a:p>
          <a:p>
            <a:pPr marL="1485900" lvl="2" indent="-342900">
              <a:buFont typeface="Arial" charset="0"/>
              <a:buChar char="•"/>
            </a:pPr>
            <a:r>
              <a:rPr lang="en-US" sz="2400" dirty="0" smtClean="0"/>
              <a:t>Reductions and waivers in building permit costs and municipal fees. </a:t>
            </a:r>
          </a:p>
          <a:p>
            <a:pPr marL="1485900" lvl="2" indent="-342900">
              <a:buFont typeface="Arial" charset="0"/>
              <a:buChar char="•"/>
            </a:pPr>
            <a:r>
              <a:rPr lang="en-US" sz="2400" dirty="0" smtClean="0"/>
              <a:t>Streamlining the administrative process for project approval.  </a:t>
            </a:r>
          </a:p>
          <a:p>
            <a:pPr marL="1485900" lvl="2" indent="-342900">
              <a:buFont typeface="Arial" charset="0"/>
              <a:buChar char="•"/>
            </a:pPr>
            <a:r>
              <a:rPr lang="en-US" sz="2400" dirty="0" smtClean="0"/>
              <a:t>Making zoning regulations flexible such as in parking requirements and design requirements.</a:t>
            </a:r>
          </a:p>
          <a:p>
            <a:pPr marL="1485900" lvl="2" indent="-342900">
              <a:buFont typeface="Arial" charset="0"/>
              <a:buChar char="•"/>
            </a:pPr>
            <a:r>
              <a:rPr lang="en-US" sz="2400" dirty="0" smtClean="0"/>
              <a:t>Partner with developers to access MN Housing Funds.</a:t>
            </a:r>
            <a:endParaRPr lang="en-US" sz="2400" dirty="0"/>
          </a:p>
        </p:txBody>
      </p:sp>
    </p:spTree>
    <p:extLst>
      <p:ext uri="{BB962C8B-B14F-4D97-AF65-F5344CB8AC3E}">
        <p14:creationId xmlns:p14="http://schemas.microsoft.com/office/powerpoint/2010/main" val="1947496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7620000" cy="1191988"/>
          </a:xfrm>
        </p:spPr>
        <p:txBody>
          <a:bodyPr>
            <a:normAutofit/>
          </a:bodyPr>
          <a:lstStyle/>
          <a:p>
            <a:pPr algn="ctr"/>
            <a:r>
              <a:rPr lang="en-US" dirty="0" smtClean="0"/>
              <a:t>Challenges for the Low Income renter</a:t>
            </a:r>
            <a:endParaRPr lang="en-US" dirty="0"/>
          </a:p>
        </p:txBody>
      </p:sp>
      <p:sp>
        <p:nvSpPr>
          <p:cNvPr id="3" name="Content Placeholder 2"/>
          <p:cNvSpPr>
            <a:spLocks noGrp="1"/>
          </p:cNvSpPr>
          <p:nvPr>
            <p:ph idx="1"/>
          </p:nvPr>
        </p:nvSpPr>
        <p:spPr>
          <a:xfrm>
            <a:off x="213360" y="1632119"/>
            <a:ext cx="8534400" cy="4858328"/>
          </a:xfrm>
        </p:spPr>
        <p:txBody>
          <a:bodyPr>
            <a:normAutofit fontScale="92500" lnSpcReduction="10000"/>
          </a:bodyPr>
          <a:lstStyle/>
          <a:p>
            <a:pPr algn="ctr"/>
            <a:r>
              <a:rPr lang="en-US" sz="2800" dirty="0" smtClean="0"/>
              <a:t>Section 8 Vouchers </a:t>
            </a:r>
          </a:p>
          <a:p>
            <a:pPr marL="342900" indent="-342900">
              <a:buFont typeface="Arial" charset="0"/>
              <a:buChar char="•"/>
            </a:pPr>
            <a:r>
              <a:rPr lang="en-US" sz="2800" b="0" dirty="0" smtClean="0"/>
              <a:t>Funded by Federal government/distributed through Metro HRA (Housing and Redevelopment Agency)</a:t>
            </a:r>
          </a:p>
          <a:p>
            <a:pPr marL="342900" indent="-342900">
              <a:buFont typeface="Arial" charset="0"/>
              <a:buChar char="•"/>
            </a:pPr>
            <a:r>
              <a:rPr lang="en-US" sz="2800" b="0" dirty="0" smtClean="0"/>
              <a:t>Eligible households pay 30% of their income for rent; Metro HRA pays remainder.</a:t>
            </a:r>
          </a:p>
          <a:p>
            <a:pPr marL="342900" indent="-342900">
              <a:buFont typeface="Arial" charset="0"/>
              <a:buChar char="•"/>
            </a:pPr>
            <a:r>
              <a:rPr lang="en-US" sz="2800" b="0" dirty="0" smtClean="0"/>
              <a:t>Renters must find their own housing.</a:t>
            </a:r>
          </a:p>
          <a:p>
            <a:pPr marL="342900" indent="-342900">
              <a:buFont typeface="Arial" charset="0"/>
              <a:buChar char="•"/>
            </a:pPr>
            <a:r>
              <a:rPr lang="en-US" sz="2800" b="0" dirty="0"/>
              <a:t>Monies are limited making wait lists of many years</a:t>
            </a:r>
            <a:r>
              <a:rPr lang="en-US" sz="2800" b="0" dirty="0" smtClean="0"/>
              <a:t>.</a:t>
            </a:r>
          </a:p>
          <a:p>
            <a:pPr marL="342900" indent="-342900">
              <a:buFont typeface="Arial" charset="0"/>
              <a:buChar char="•"/>
            </a:pPr>
            <a:r>
              <a:rPr lang="en-US" sz="2800" b="0" dirty="0" smtClean="0"/>
              <a:t>Special vouchers are available for particular situations such as Bridges for adults with mental illness and Veteran’s Affairs Supporting Housing for homeless veterans.</a:t>
            </a:r>
          </a:p>
        </p:txBody>
      </p:sp>
    </p:spTree>
    <p:extLst>
      <p:ext uri="{BB962C8B-B14F-4D97-AF65-F5344CB8AC3E}">
        <p14:creationId xmlns:p14="http://schemas.microsoft.com/office/powerpoint/2010/main" val="468495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1" y="244698"/>
            <a:ext cx="8435788" cy="1856817"/>
          </a:xfrm>
        </p:spPr>
        <p:txBody>
          <a:bodyPr>
            <a:normAutofit fontScale="90000"/>
          </a:bodyPr>
          <a:lstStyle/>
          <a:p>
            <a:pPr algn="ct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sz="4000" dirty="0" smtClean="0"/>
              <a:t>Present Vouchers Being Used</a:t>
            </a:r>
            <a:r>
              <a:rPr lang="en-US" dirty="0" smtClean="0"/>
              <a:t/>
            </a:r>
            <a:br>
              <a:rPr lang="en-US" dirty="0" smtClean="0"/>
            </a:b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93122094"/>
              </p:ext>
            </p:extLst>
          </p:nvPr>
        </p:nvGraphicFramePr>
        <p:xfrm>
          <a:off x="152401" y="2470485"/>
          <a:ext cx="8747759" cy="2286000"/>
        </p:xfrm>
        <a:graphic>
          <a:graphicData uri="http://schemas.openxmlformats.org/drawingml/2006/table">
            <a:tbl>
              <a:tblPr firstRow="1" bandRow="1">
                <a:tableStyleId>{5C22544A-7EE6-4342-B048-85BDC9FD1C3A}</a:tableStyleId>
              </a:tblPr>
              <a:tblGrid>
                <a:gridCol w="1386838"/>
                <a:gridCol w="1295400"/>
                <a:gridCol w="1706880"/>
                <a:gridCol w="1219200"/>
                <a:gridCol w="1718760"/>
                <a:gridCol w="1420681"/>
              </a:tblGrid>
              <a:tr h="715283">
                <a:tc>
                  <a:txBody>
                    <a:bodyPr/>
                    <a:lstStyle/>
                    <a:p>
                      <a:r>
                        <a:rPr lang="en-US" sz="2200" baseline="0" dirty="0" smtClean="0"/>
                        <a:t>Type of Voucher</a:t>
                      </a:r>
                      <a:endParaRPr lang="en-US" sz="2200" baseline="0" dirty="0"/>
                    </a:p>
                  </a:txBody>
                  <a:tcPr/>
                </a:tc>
                <a:tc>
                  <a:txBody>
                    <a:bodyPr/>
                    <a:lstStyle/>
                    <a:p>
                      <a:r>
                        <a:rPr lang="en-US" sz="2200" baseline="0" dirty="0" smtClean="0"/>
                        <a:t>Falcon Heights</a:t>
                      </a:r>
                      <a:endParaRPr lang="en-US" sz="2200" baseline="0" dirty="0"/>
                    </a:p>
                  </a:txBody>
                  <a:tcPr/>
                </a:tc>
                <a:tc>
                  <a:txBody>
                    <a:bodyPr/>
                    <a:lstStyle/>
                    <a:p>
                      <a:r>
                        <a:rPr lang="en-US" sz="2200" baseline="0" dirty="0" smtClean="0"/>
                        <a:t>Lauderdale</a:t>
                      </a:r>
                      <a:endParaRPr lang="en-US" sz="2200" baseline="0" dirty="0"/>
                    </a:p>
                  </a:txBody>
                  <a:tcPr/>
                </a:tc>
                <a:tc>
                  <a:txBody>
                    <a:bodyPr/>
                    <a:lstStyle/>
                    <a:p>
                      <a:r>
                        <a:rPr lang="en-US" sz="2200" baseline="0" dirty="0" smtClean="0"/>
                        <a:t>Little Canada</a:t>
                      </a:r>
                      <a:endParaRPr lang="en-US" sz="2200" baseline="0" dirty="0"/>
                    </a:p>
                  </a:txBody>
                  <a:tcPr/>
                </a:tc>
                <a:tc>
                  <a:txBody>
                    <a:bodyPr/>
                    <a:lstStyle/>
                    <a:p>
                      <a:r>
                        <a:rPr lang="en-US" sz="2200" baseline="0" dirty="0" smtClean="0"/>
                        <a:t>Maplewood</a:t>
                      </a:r>
                      <a:endParaRPr lang="en-US" sz="2200" baseline="0" dirty="0"/>
                    </a:p>
                  </a:txBody>
                  <a:tcPr/>
                </a:tc>
                <a:tc>
                  <a:txBody>
                    <a:bodyPr/>
                    <a:lstStyle/>
                    <a:p>
                      <a:r>
                        <a:rPr lang="en-US" sz="2200" baseline="0" dirty="0" smtClean="0"/>
                        <a:t>Roseville</a:t>
                      </a:r>
                      <a:endParaRPr lang="en-US" sz="2200" baseline="0" dirty="0"/>
                    </a:p>
                  </a:txBody>
                  <a:tcPr/>
                </a:tc>
              </a:tr>
              <a:tr h="1021834">
                <a:tc>
                  <a:txBody>
                    <a:bodyPr/>
                    <a:lstStyle/>
                    <a:p>
                      <a:r>
                        <a:rPr lang="en-US" sz="2200" baseline="0" dirty="0" smtClean="0"/>
                        <a:t>Housing Choice Section 8</a:t>
                      </a:r>
                      <a:endParaRPr lang="en-US" sz="2200" baseline="0" dirty="0"/>
                    </a:p>
                  </a:txBody>
                  <a:tcPr/>
                </a:tc>
                <a:tc>
                  <a:txBody>
                    <a:bodyPr/>
                    <a:lstStyle/>
                    <a:p>
                      <a:pPr algn="ctr"/>
                      <a:r>
                        <a:rPr lang="en-US" sz="2200" baseline="0" dirty="0" smtClean="0"/>
                        <a:t>39</a:t>
                      </a:r>
                      <a:endParaRPr lang="en-US" sz="2200" baseline="0" dirty="0"/>
                    </a:p>
                  </a:txBody>
                  <a:tcPr/>
                </a:tc>
                <a:tc>
                  <a:txBody>
                    <a:bodyPr/>
                    <a:lstStyle/>
                    <a:p>
                      <a:pPr algn="ctr"/>
                      <a:r>
                        <a:rPr lang="en-US" sz="2200" baseline="0" dirty="0" smtClean="0"/>
                        <a:t>6</a:t>
                      </a:r>
                      <a:endParaRPr lang="en-US" sz="2200" baseline="0" dirty="0"/>
                    </a:p>
                  </a:txBody>
                  <a:tcPr/>
                </a:tc>
                <a:tc>
                  <a:txBody>
                    <a:bodyPr/>
                    <a:lstStyle/>
                    <a:p>
                      <a:pPr algn="ctr"/>
                      <a:r>
                        <a:rPr lang="en-US" sz="2200" baseline="0" dirty="0" smtClean="0"/>
                        <a:t>135</a:t>
                      </a:r>
                      <a:endParaRPr lang="en-US" sz="2200" baseline="0" dirty="0"/>
                    </a:p>
                  </a:txBody>
                  <a:tcPr/>
                </a:tc>
                <a:tc>
                  <a:txBody>
                    <a:bodyPr/>
                    <a:lstStyle/>
                    <a:p>
                      <a:pPr algn="ctr"/>
                      <a:r>
                        <a:rPr lang="en-US" sz="2200" baseline="0" dirty="0" smtClean="0"/>
                        <a:t>380</a:t>
                      </a:r>
                      <a:endParaRPr lang="en-US" sz="2200" baseline="0" dirty="0"/>
                    </a:p>
                  </a:txBody>
                  <a:tcPr/>
                </a:tc>
                <a:tc>
                  <a:txBody>
                    <a:bodyPr/>
                    <a:lstStyle/>
                    <a:p>
                      <a:pPr algn="ctr"/>
                      <a:r>
                        <a:rPr lang="en-US" sz="2200" baseline="0" dirty="0" smtClean="0"/>
                        <a:t>262</a:t>
                      </a:r>
                      <a:endParaRPr lang="en-US" sz="2200" baseline="0" dirty="0"/>
                    </a:p>
                  </a:txBody>
                  <a:tcPr/>
                </a:tc>
              </a:tr>
              <a:tr h="414410">
                <a:tc>
                  <a:txBody>
                    <a:bodyPr/>
                    <a:lstStyle/>
                    <a:p>
                      <a:r>
                        <a:rPr lang="en-US" sz="2200" baseline="0" dirty="0" smtClean="0"/>
                        <a:t>Bridges</a:t>
                      </a:r>
                      <a:endParaRPr lang="en-US" sz="2200" baseline="0" dirty="0"/>
                    </a:p>
                  </a:txBody>
                  <a:tcPr/>
                </a:tc>
                <a:tc>
                  <a:txBody>
                    <a:bodyPr/>
                    <a:lstStyle/>
                    <a:p>
                      <a:pPr algn="ctr"/>
                      <a:r>
                        <a:rPr lang="en-US" sz="2200" baseline="0" dirty="0" smtClean="0"/>
                        <a:t>0</a:t>
                      </a:r>
                      <a:endParaRPr lang="en-US" sz="2200" baseline="0" dirty="0"/>
                    </a:p>
                  </a:txBody>
                  <a:tcPr/>
                </a:tc>
                <a:tc>
                  <a:txBody>
                    <a:bodyPr/>
                    <a:lstStyle/>
                    <a:p>
                      <a:pPr algn="ctr"/>
                      <a:r>
                        <a:rPr lang="en-US" sz="2200" baseline="0" dirty="0" smtClean="0"/>
                        <a:t>0</a:t>
                      </a:r>
                      <a:endParaRPr lang="en-US" sz="2200" baseline="0" dirty="0"/>
                    </a:p>
                  </a:txBody>
                  <a:tcPr/>
                </a:tc>
                <a:tc>
                  <a:txBody>
                    <a:bodyPr/>
                    <a:lstStyle/>
                    <a:p>
                      <a:pPr algn="ctr"/>
                      <a:r>
                        <a:rPr lang="en-US" sz="2200" baseline="0" dirty="0" smtClean="0"/>
                        <a:t>6</a:t>
                      </a:r>
                      <a:endParaRPr lang="en-US" sz="2200" baseline="0" dirty="0"/>
                    </a:p>
                  </a:txBody>
                  <a:tcPr/>
                </a:tc>
                <a:tc>
                  <a:txBody>
                    <a:bodyPr/>
                    <a:lstStyle/>
                    <a:p>
                      <a:pPr algn="ctr"/>
                      <a:r>
                        <a:rPr lang="en-US" sz="2200" baseline="0" dirty="0" smtClean="0"/>
                        <a:t>5</a:t>
                      </a:r>
                      <a:endParaRPr lang="en-US" sz="2200" baseline="0" dirty="0"/>
                    </a:p>
                  </a:txBody>
                  <a:tcPr/>
                </a:tc>
                <a:tc>
                  <a:txBody>
                    <a:bodyPr/>
                    <a:lstStyle/>
                    <a:p>
                      <a:pPr algn="ctr"/>
                      <a:r>
                        <a:rPr lang="en-US" sz="2200" baseline="0" dirty="0" smtClean="0"/>
                        <a:t>3</a:t>
                      </a:r>
                      <a:endParaRPr lang="en-US" sz="2200" baseline="0" dirty="0"/>
                    </a:p>
                  </a:txBody>
                  <a:tcPr/>
                </a:tc>
              </a:tr>
            </a:tbl>
          </a:graphicData>
        </a:graphic>
      </p:graphicFrame>
    </p:spTree>
    <p:extLst>
      <p:ext uri="{BB962C8B-B14F-4D97-AF65-F5344CB8AC3E}">
        <p14:creationId xmlns:p14="http://schemas.microsoft.com/office/powerpoint/2010/main" val="7891007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2094489"/>
            <a:ext cx="8325852" cy="4770537"/>
          </a:xfrm>
          <a:prstGeom prst="rect">
            <a:avLst/>
          </a:prstGeom>
          <a:noFill/>
        </p:spPr>
        <p:txBody>
          <a:bodyPr wrap="square" rtlCol="0">
            <a:spAutoFit/>
          </a:bodyPr>
          <a:lstStyle/>
          <a:p>
            <a:pPr marL="342900" indent="-342900">
              <a:buFont typeface="Arial" charset="0"/>
              <a:buChar char="•"/>
            </a:pPr>
            <a:r>
              <a:rPr lang="en-US" sz="2600" b="1" dirty="0"/>
              <a:t>When new development occurs or when buildings are rehabbed, require at least some Section 8 voucher allocations</a:t>
            </a:r>
            <a:r>
              <a:rPr lang="en-US" sz="2600" b="1" dirty="0" smtClean="0"/>
              <a:t>.</a:t>
            </a:r>
          </a:p>
          <a:p>
            <a:pPr marL="342900" indent="-342900">
              <a:buFont typeface="Arial" charset="0"/>
              <a:buChar char="•"/>
            </a:pPr>
            <a:endParaRPr lang="en-US" sz="2600" b="1" dirty="0"/>
          </a:p>
          <a:p>
            <a:pPr marL="342900" indent="-342900">
              <a:buFont typeface="Arial" charset="0"/>
              <a:buChar char="•"/>
            </a:pPr>
            <a:r>
              <a:rPr lang="en-US" sz="2600" b="1" dirty="0" smtClean="0"/>
              <a:t>Minneapolis recently passed an ordinance requiring landlords to accept Section 8 vouchers.</a:t>
            </a:r>
          </a:p>
          <a:p>
            <a:pPr marL="342900" indent="-342900">
              <a:buFont typeface="Arial" charset="0"/>
              <a:buChar char="•"/>
            </a:pPr>
            <a:endParaRPr lang="en-US" sz="2600" b="1" dirty="0"/>
          </a:p>
          <a:p>
            <a:pPr marL="342900" indent="-342900">
              <a:buFont typeface="Arial" charset="0"/>
              <a:buChar char="•"/>
            </a:pPr>
            <a:r>
              <a:rPr lang="en-US" sz="2600" b="1" dirty="0"/>
              <a:t>Work with organizations like Housing Link to assist people in finding affordable housing. </a:t>
            </a:r>
            <a:endParaRPr lang="en-US" sz="2600" b="1" dirty="0" smtClean="0"/>
          </a:p>
          <a:p>
            <a:pPr marL="342900" indent="-342900">
              <a:buFont typeface="Arial" charset="0"/>
              <a:buChar char="•"/>
            </a:pPr>
            <a:endParaRPr lang="en-US" sz="2600" b="1" dirty="0"/>
          </a:p>
          <a:p>
            <a:pPr marL="342900" indent="-342900">
              <a:buFont typeface="Arial" charset="0"/>
              <a:buChar char="•"/>
            </a:pPr>
            <a:r>
              <a:rPr lang="en-US" sz="2600" b="1" dirty="0"/>
              <a:t>License and regulate rental properties.</a:t>
            </a:r>
          </a:p>
          <a:p>
            <a:endParaRPr lang="en-US" dirty="0"/>
          </a:p>
        </p:txBody>
      </p:sp>
      <p:sp>
        <p:nvSpPr>
          <p:cNvPr id="10" name="Title 9"/>
          <p:cNvSpPr>
            <a:spLocks noGrp="1"/>
          </p:cNvSpPr>
          <p:nvPr>
            <p:ph type="title"/>
          </p:nvPr>
        </p:nvSpPr>
        <p:spPr>
          <a:xfrm>
            <a:off x="256674" y="152717"/>
            <a:ext cx="8341894" cy="1627957"/>
          </a:xfrm>
        </p:spPr>
        <p:txBody>
          <a:bodyPr/>
          <a:lstStyle/>
          <a:p>
            <a:r>
              <a:rPr lang="en-US"/>
              <a:t>What can Cities do to assist low income renters?</a:t>
            </a:r>
            <a:endParaRPr lang="en-US" dirty="0"/>
          </a:p>
        </p:txBody>
      </p:sp>
      <p:sp>
        <p:nvSpPr>
          <p:cNvPr id="11" name="Content Placeholder 10"/>
          <p:cNvSpPr>
            <a:spLocks noGrp="1"/>
          </p:cNvSpPr>
          <p:nvPr>
            <p:ph idx="1"/>
          </p:nvPr>
        </p:nvSpPr>
        <p:spPr>
          <a:xfrm>
            <a:off x="256674" y="2094489"/>
            <a:ext cx="8470232" cy="4611111"/>
          </a:xfrm>
        </p:spPr>
        <p:txBody>
          <a:bodyPr/>
          <a:lstStyle/>
          <a:p>
            <a:r>
              <a:rPr lang="en-US" dirty="0" smtClean="0"/>
              <a:t> </a:t>
            </a:r>
          </a:p>
          <a:p>
            <a:endParaRPr lang="en-US" dirty="0"/>
          </a:p>
          <a:p>
            <a:r>
              <a:rPr lang="en-US" dirty="0" smtClean="0"/>
              <a:t> </a:t>
            </a:r>
            <a:endParaRPr lang="en-US" dirty="0"/>
          </a:p>
        </p:txBody>
      </p:sp>
    </p:spTree>
    <p:extLst>
      <p:ext uri="{BB962C8B-B14F-4D97-AF65-F5344CB8AC3E}">
        <p14:creationId xmlns:p14="http://schemas.microsoft.com/office/powerpoint/2010/main" val="762466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752598"/>
            <a:ext cx="8046720" cy="5105401"/>
          </a:xfrm>
        </p:spPr>
        <p:txBody>
          <a:bodyPr>
            <a:noAutofit/>
          </a:bodyPr>
          <a:lstStyle/>
          <a:p>
            <a:pPr marL="342900" indent="-342900">
              <a:buFont typeface="Wingdings" charset="2"/>
              <a:buChar char="Ø"/>
            </a:pPr>
            <a:r>
              <a:rPr lang="en-US" sz="2600" dirty="0" smtClean="0"/>
              <a:t>The nonprofit Greater Minnesota Housing Fund is developing the nation’s first regional pool of money to assist apartment complex buyers.</a:t>
            </a:r>
          </a:p>
          <a:p>
            <a:pPr marL="342900" indent="-342900">
              <a:buFont typeface="Wingdings" charset="2"/>
              <a:buChar char="Ø"/>
            </a:pPr>
            <a:endParaRPr lang="en-US" sz="2600" dirty="0" smtClean="0"/>
          </a:p>
          <a:p>
            <a:pPr marL="342900" indent="-342900">
              <a:buFont typeface="Wingdings" charset="2"/>
              <a:buChar char="Ø"/>
            </a:pPr>
            <a:r>
              <a:rPr lang="en-US" sz="2600" dirty="0" smtClean="0"/>
              <a:t>Minnesota is poised to end Veteran homelessness.  Federal monies have increased with bipartisan support.  By just calling a number, veterans can register to receive support services and have their housing needs met.     </a:t>
            </a:r>
          </a:p>
        </p:txBody>
      </p:sp>
      <p:sp>
        <p:nvSpPr>
          <p:cNvPr id="2" name="Title 1"/>
          <p:cNvSpPr>
            <a:spLocks noGrp="1"/>
          </p:cNvSpPr>
          <p:nvPr>
            <p:ph type="title"/>
          </p:nvPr>
        </p:nvSpPr>
        <p:spPr>
          <a:xfrm>
            <a:off x="457200" y="266006"/>
            <a:ext cx="7620000" cy="1486593"/>
          </a:xfrm>
        </p:spPr>
        <p:txBody>
          <a:bodyPr>
            <a:normAutofit fontScale="90000"/>
          </a:bodyPr>
          <a:lstStyle/>
          <a:p>
            <a:pPr algn="ctr"/>
            <a:r>
              <a:rPr lang="en-US" dirty="0" smtClean="0"/>
              <a:t/>
            </a:r>
            <a:br>
              <a:rPr lang="en-US" dirty="0" smtClean="0"/>
            </a:br>
            <a:r>
              <a:rPr lang="en-US" sz="4000" dirty="0" smtClean="0"/>
              <a:t>Hope For the Future</a:t>
            </a:r>
            <a:r>
              <a:rPr lang="en-US" dirty="0" smtClean="0"/>
              <a:t/>
            </a:r>
            <a:br>
              <a:rPr lang="en-US" dirty="0" smtClean="0"/>
            </a:br>
            <a:r>
              <a:rPr lang="en-US" sz="3100" dirty="0" smtClean="0"/>
              <a:t>What’s Working?</a:t>
            </a:r>
            <a:r>
              <a:rPr lang="en-US" dirty="0" smtClean="0"/>
              <a:t/>
            </a:r>
            <a:br>
              <a:rPr lang="en-US" dirty="0" smtClean="0"/>
            </a:br>
            <a:endParaRPr lang="en-US" dirty="0"/>
          </a:p>
        </p:txBody>
      </p:sp>
    </p:spTree>
    <p:extLst>
      <p:ext uri="{BB962C8B-B14F-4D97-AF65-F5344CB8AC3E}">
        <p14:creationId xmlns:p14="http://schemas.microsoft.com/office/powerpoint/2010/main" val="2035306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4360" y="838200"/>
            <a:ext cx="8031480" cy="4370427"/>
          </a:xfrm>
          <a:prstGeom prst="rect">
            <a:avLst/>
          </a:prstGeom>
          <a:noFill/>
        </p:spPr>
        <p:txBody>
          <a:bodyPr wrap="square" rtlCol="0">
            <a:spAutoFit/>
          </a:bodyPr>
          <a:lstStyle/>
          <a:p>
            <a:pPr marL="342900" indent="-342900">
              <a:buFont typeface="Wingdings" charset="2"/>
              <a:buChar char="Ø"/>
            </a:pPr>
            <a:r>
              <a:rPr lang="en-US" sz="2600" b="1" dirty="0"/>
              <a:t>The model developed for Veteran’s Affairs Supporting Housing (VASH) can be applied to other homeless groups. </a:t>
            </a:r>
          </a:p>
          <a:p>
            <a:pPr marL="342900" indent="-342900">
              <a:buFont typeface="Wingdings" charset="2"/>
              <a:buChar char="Ø"/>
            </a:pPr>
            <a:endParaRPr lang="en-US" sz="2600" b="1" dirty="0" smtClean="0"/>
          </a:p>
          <a:p>
            <a:pPr marL="342900" indent="-342900">
              <a:buFont typeface="Wingdings" charset="2"/>
              <a:buChar char="Ø"/>
            </a:pPr>
            <a:endParaRPr lang="en-US" sz="2600" b="1" dirty="0"/>
          </a:p>
          <a:p>
            <a:pPr marL="342900" indent="-342900">
              <a:buFont typeface="Wingdings" charset="2"/>
              <a:buChar char="Ø"/>
            </a:pPr>
            <a:r>
              <a:rPr lang="en-US" sz="2600" b="1" dirty="0" smtClean="0"/>
              <a:t>Through </a:t>
            </a:r>
            <a:r>
              <a:rPr lang="en-US" sz="2600" b="1" dirty="0"/>
              <a:t>the leadership of State Representative Alice </a:t>
            </a:r>
            <a:r>
              <a:rPr lang="en-US" sz="2600" b="1" dirty="0" err="1"/>
              <a:t>Hausman</a:t>
            </a:r>
            <a:r>
              <a:rPr lang="en-US" sz="2600" b="1" dirty="0"/>
              <a:t>, the 2014 Minnesota legislature approved $100 million for housing programs.                                                              She has been instrumental in securing $200 million for housing and services since 2012.           </a:t>
            </a:r>
          </a:p>
          <a:p>
            <a:endParaRPr lang="en-US" dirty="0"/>
          </a:p>
        </p:txBody>
      </p:sp>
    </p:spTree>
    <p:extLst>
      <p:ext uri="{BB962C8B-B14F-4D97-AF65-F5344CB8AC3E}">
        <p14:creationId xmlns:p14="http://schemas.microsoft.com/office/powerpoint/2010/main" val="894472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320" y="627530"/>
            <a:ext cx="8473440" cy="6230470"/>
          </a:xfrm>
        </p:spPr>
        <p:txBody>
          <a:bodyPr>
            <a:normAutofit fontScale="85000" lnSpcReduction="10000"/>
          </a:bodyPr>
          <a:lstStyle/>
          <a:p>
            <a:pPr algn="ctr"/>
            <a:r>
              <a:rPr lang="en-US" sz="5200" dirty="0" smtClean="0">
                <a:solidFill>
                  <a:schemeClr val="tx2"/>
                </a:solidFill>
                <a:latin typeface="+mj-lt"/>
              </a:rPr>
              <a:t>ORIGINAL STUDY GOAL:</a:t>
            </a:r>
          </a:p>
          <a:p>
            <a:pPr algn="ctr"/>
            <a:endParaRPr lang="en-US" sz="800" dirty="0" smtClean="0">
              <a:solidFill>
                <a:schemeClr val="tx2"/>
              </a:solidFill>
            </a:endParaRPr>
          </a:p>
          <a:p>
            <a:pPr algn="ctr"/>
            <a:r>
              <a:rPr lang="en-US" sz="3200" dirty="0" smtClean="0"/>
              <a:t>To learn about the types of affordable housing and availability (location, concentration) in each of our five cities.</a:t>
            </a:r>
          </a:p>
          <a:p>
            <a:endParaRPr lang="en-US" sz="2400" dirty="0"/>
          </a:p>
          <a:p>
            <a:pPr algn="ctr"/>
            <a:r>
              <a:rPr lang="en-US" sz="5200" dirty="0" smtClean="0">
                <a:solidFill>
                  <a:schemeClr val="tx2"/>
                </a:solidFill>
                <a:latin typeface="+mj-lt"/>
              </a:rPr>
              <a:t>EXPANDED STUDY GOAL:</a:t>
            </a:r>
          </a:p>
          <a:p>
            <a:pPr algn="ctr"/>
            <a:r>
              <a:rPr lang="en-US" sz="3500" dirty="0" smtClean="0"/>
              <a:t>To learn if fair housing and an adequate supply exist for all community members</a:t>
            </a:r>
          </a:p>
          <a:p>
            <a:endParaRPr lang="en-US" sz="3200" dirty="0" smtClean="0"/>
          </a:p>
          <a:p>
            <a:pPr algn="ctr"/>
            <a:r>
              <a:rPr lang="en-US" sz="3500" dirty="0" smtClean="0">
                <a:solidFill>
                  <a:srgbClr val="2F31D5"/>
                </a:solidFill>
              </a:rPr>
              <a:t>As first-ring suburbs, are we doing our share?</a:t>
            </a:r>
          </a:p>
          <a:p>
            <a:pPr algn="ctr"/>
            <a:endParaRPr lang="en-US" sz="3600" dirty="0" smtClean="0">
              <a:solidFill>
                <a:schemeClr val="accent3">
                  <a:lumMod val="50000"/>
                </a:schemeClr>
              </a:solidFill>
              <a:latin typeface="+mj-lt"/>
            </a:endParaRPr>
          </a:p>
          <a:p>
            <a:endParaRPr lang="en-US" sz="2400" dirty="0"/>
          </a:p>
          <a:p>
            <a:pPr algn="ctr"/>
            <a:endParaRPr lang="en-US" sz="3600" dirty="0" smtClean="0">
              <a:solidFill>
                <a:schemeClr val="tx2"/>
              </a:solidFill>
            </a:endParaRPr>
          </a:p>
          <a:p>
            <a:endParaRPr lang="en-US" sz="2400" dirty="0" smtClean="0"/>
          </a:p>
          <a:p>
            <a:endParaRPr lang="en-US" sz="2400" dirty="0"/>
          </a:p>
          <a:p>
            <a:pPr algn="ctr"/>
            <a:endParaRPr lang="en-US" sz="2400" dirty="0">
              <a:latin typeface="+mj-lt"/>
            </a:endParaRPr>
          </a:p>
        </p:txBody>
      </p:sp>
    </p:spTree>
    <p:extLst>
      <p:ext uri="{BB962C8B-B14F-4D97-AF65-F5344CB8AC3E}">
        <p14:creationId xmlns:p14="http://schemas.microsoft.com/office/powerpoint/2010/main" val="20082793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004919"/>
            <a:ext cx="8059272" cy="5562135"/>
          </a:xfrm>
        </p:spPr>
        <p:txBody>
          <a:bodyPr>
            <a:normAutofit lnSpcReduction="10000"/>
          </a:bodyPr>
          <a:lstStyle/>
          <a:p>
            <a:endParaRPr lang="en-US" sz="2400" dirty="0" smtClean="0"/>
          </a:p>
          <a:p>
            <a:endParaRPr lang="en-US" sz="2400" dirty="0" smtClean="0"/>
          </a:p>
          <a:p>
            <a:r>
              <a:rPr lang="en-US" sz="3200" dirty="0" smtClean="0"/>
              <a:t>Encourage our cities to:</a:t>
            </a:r>
          </a:p>
          <a:p>
            <a:endParaRPr lang="en-US" sz="1000" dirty="0" smtClean="0"/>
          </a:p>
          <a:p>
            <a:pPr marL="342900" indent="-342900">
              <a:buFont typeface="Wingdings" charset="2"/>
              <a:buChar char="ü"/>
            </a:pPr>
            <a:r>
              <a:rPr lang="en-US" sz="3200" b="0" dirty="0" smtClean="0"/>
              <a:t>Provide for a full range of                                  affordable housing.</a:t>
            </a:r>
          </a:p>
          <a:p>
            <a:pPr marL="342900" indent="-342900">
              <a:buFont typeface="Wingdings" charset="2"/>
              <a:buChar char="ü"/>
            </a:pPr>
            <a:r>
              <a:rPr lang="en-US" sz="3200" b="0" dirty="0" smtClean="0"/>
              <a:t>Preserve and improve current affordable housing.</a:t>
            </a:r>
          </a:p>
          <a:p>
            <a:pPr marL="342900" indent="-342900">
              <a:buFont typeface="Wingdings" charset="2"/>
              <a:buChar char="ü"/>
            </a:pPr>
            <a:r>
              <a:rPr lang="en-US" sz="3200" b="0" dirty="0" smtClean="0"/>
              <a:t>Support incentives to make development/re-development more attractive to developers.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6558"/>
          <a:stretch/>
        </p:blipFill>
        <p:spPr>
          <a:xfrm>
            <a:off x="5341471" y="379239"/>
            <a:ext cx="3175000" cy="2195418"/>
          </a:xfrm>
          <a:prstGeom prst="rect">
            <a:avLst/>
          </a:prstGeom>
        </p:spPr>
      </p:pic>
      <p:sp>
        <p:nvSpPr>
          <p:cNvPr id="2" name="TextBox 1"/>
          <p:cNvSpPr txBox="1"/>
          <p:nvPr/>
        </p:nvSpPr>
        <p:spPr>
          <a:xfrm>
            <a:off x="457199" y="458135"/>
            <a:ext cx="4401672" cy="1200329"/>
          </a:xfrm>
          <a:prstGeom prst="rect">
            <a:avLst/>
          </a:prstGeom>
          <a:noFill/>
        </p:spPr>
        <p:txBody>
          <a:bodyPr wrap="square" rtlCol="0">
            <a:spAutoFit/>
          </a:bodyPr>
          <a:lstStyle/>
          <a:p>
            <a:r>
              <a:rPr lang="en-US" sz="3600" dirty="0" smtClean="0">
                <a:solidFill>
                  <a:schemeClr val="tx2"/>
                </a:solidFill>
                <a:latin typeface="+mj-lt"/>
              </a:rPr>
              <a:t>What’s Next For Our League? </a:t>
            </a:r>
            <a:endParaRPr lang="en-US" sz="3600" dirty="0">
              <a:solidFill>
                <a:schemeClr val="tx2"/>
              </a:solidFill>
              <a:latin typeface="+mj-lt"/>
            </a:endParaRPr>
          </a:p>
        </p:txBody>
      </p:sp>
    </p:spTree>
    <p:extLst>
      <p:ext uri="{BB962C8B-B14F-4D97-AF65-F5344CB8AC3E}">
        <p14:creationId xmlns:p14="http://schemas.microsoft.com/office/powerpoint/2010/main" val="117699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681643"/>
            <a:ext cx="7855527" cy="3489304"/>
          </a:xfrm>
        </p:spPr>
        <p:txBody>
          <a:bodyPr>
            <a:normAutofit/>
          </a:bodyPr>
          <a:lstStyle/>
          <a:p>
            <a:pPr marL="342900" indent="-342900">
              <a:buFont typeface="Wingdings" charset="2"/>
              <a:buChar char="ü"/>
            </a:pPr>
            <a:r>
              <a:rPr lang="en-US" sz="2800" b="0" dirty="0" smtClean="0"/>
              <a:t>Protect </a:t>
            </a:r>
            <a:r>
              <a:rPr lang="en-US" sz="2800" b="0" dirty="0" smtClean="0"/>
              <a:t>manufactured </a:t>
            </a:r>
            <a:r>
              <a:rPr lang="en-US" sz="2800" b="0" dirty="0"/>
              <a:t>home parks</a:t>
            </a:r>
            <a:r>
              <a:rPr lang="en-US" sz="2800" b="0" dirty="0" smtClean="0"/>
              <a:t>.</a:t>
            </a:r>
          </a:p>
          <a:p>
            <a:pPr marL="342900" indent="-342900">
              <a:buFont typeface="Wingdings" charset="2"/>
              <a:buChar char="ü"/>
            </a:pPr>
            <a:r>
              <a:rPr lang="en-US" sz="2800" b="0" dirty="0"/>
              <a:t>License and </a:t>
            </a:r>
            <a:r>
              <a:rPr lang="en-US" sz="2800" b="0" dirty="0" smtClean="0"/>
              <a:t>monitor</a:t>
            </a:r>
            <a:r>
              <a:rPr lang="en-US" sz="2800" b="0" dirty="0" smtClean="0"/>
              <a:t> </a:t>
            </a:r>
            <a:r>
              <a:rPr lang="en-US" sz="2800" b="0" dirty="0"/>
              <a:t>rental properties</a:t>
            </a:r>
            <a:r>
              <a:rPr lang="en-US" sz="2800" b="0" dirty="0" smtClean="0"/>
              <a:t>.</a:t>
            </a:r>
          </a:p>
          <a:p>
            <a:pPr marL="342900" indent="-342900">
              <a:buFont typeface="Wingdings" charset="2"/>
              <a:buChar char="ü"/>
            </a:pPr>
            <a:r>
              <a:rPr lang="en-US" sz="2800" b="0" dirty="0" smtClean="0"/>
              <a:t>Promote </a:t>
            </a:r>
            <a:r>
              <a:rPr lang="en-US" sz="2800" b="0" dirty="0"/>
              <a:t>better awareness of linking low income renters to support services.  Make it a requirement for rental property licensing</a:t>
            </a:r>
            <a:r>
              <a:rPr lang="en-US" sz="2800" b="0" dirty="0" smtClean="0"/>
              <a:t>.</a:t>
            </a:r>
          </a:p>
          <a:p>
            <a:pPr marL="342900" indent="-342900">
              <a:buFont typeface="Wingdings" charset="2"/>
              <a:buChar char="ü"/>
            </a:pPr>
            <a:r>
              <a:rPr lang="en-US" sz="2800" b="0" dirty="0" smtClean="0"/>
              <a:t>Reduce </a:t>
            </a:r>
            <a:r>
              <a:rPr lang="en-US" sz="2800" b="0" smtClean="0"/>
              <a:t>discrimination.</a:t>
            </a:r>
            <a:endParaRPr lang="en-US" sz="2400" dirty="0"/>
          </a:p>
          <a:p>
            <a:pPr marL="342900" indent="-342900">
              <a:buFont typeface="Wingdings" charset="2"/>
              <a:buChar char="ü"/>
            </a:pPr>
            <a:endParaRPr lang="en-US" sz="2400" b="0" dirty="0" smtClean="0"/>
          </a:p>
          <a:p>
            <a:endParaRPr lang="en-US" dirty="0" smtClean="0"/>
          </a:p>
          <a:p>
            <a:endParaRPr lang="en-US" dirty="0"/>
          </a:p>
          <a:p>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72546" t="16398" r="1091" b="51559"/>
          <a:stretch/>
        </p:blipFill>
        <p:spPr>
          <a:xfrm>
            <a:off x="4488873" y="2868942"/>
            <a:ext cx="3591097" cy="3055262"/>
          </a:xfrm>
          <a:prstGeom prst="rect">
            <a:avLst/>
          </a:prstGeom>
        </p:spPr>
      </p:pic>
      <p:sp>
        <p:nvSpPr>
          <p:cNvPr id="5" name="TextBox 4"/>
          <p:cNvSpPr txBox="1"/>
          <p:nvPr/>
        </p:nvSpPr>
        <p:spPr>
          <a:xfrm>
            <a:off x="781396" y="5802284"/>
            <a:ext cx="3707477" cy="738664"/>
          </a:xfrm>
          <a:prstGeom prst="rect">
            <a:avLst/>
          </a:prstGeom>
          <a:noFill/>
        </p:spPr>
        <p:txBody>
          <a:bodyPr wrap="square" rtlCol="0">
            <a:spAutoFit/>
          </a:bodyPr>
          <a:lstStyle/>
          <a:p>
            <a:r>
              <a:rPr lang="en-US" sz="2400" dirty="0"/>
              <a:t>* </a:t>
            </a:r>
            <a:r>
              <a:rPr lang="en-US" dirty="0"/>
              <a:t>Using LWVMN Positions</a:t>
            </a:r>
          </a:p>
          <a:p>
            <a:endParaRPr lang="en-US" dirty="0"/>
          </a:p>
        </p:txBody>
      </p:sp>
    </p:spTree>
    <p:extLst>
      <p:ext uri="{BB962C8B-B14F-4D97-AF65-F5344CB8AC3E}">
        <p14:creationId xmlns:p14="http://schemas.microsoft.com/office/powerpoint/2010/main" val="145060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631" y="3128212"/>
            <a:ext cx="8470231" cy="2640764"/>
          </a:xfrm>
        </p:spPr>
        <p:txBody>
          <a:bodyPr/>
          <a:lstStyle/>
          <a:p>
            <a:pPr algn="ctr"/>
            <a:r>
              <a:rPr lang="en-US" sz="3600" dirty="0" err="1" smtClean="0"/>
              <a:t>www.LWVRosevilleArea.org</a:t>
            </a:r>
            <a:endParaRPr lang="en-US" sz="3600" dirty="0"/>
          </a:p>
        </p:txBody>
      </p:sp>
      <p:sp>
        <p:nvSpPr>
          <p:cNvPr id="3" name="Text Placeholder 2"/>
          <p:cNvSpPr>
            <a:spLocks noGrp="1"/>
          </p:cNvSpPr>
          <p:nvPr>
            <p:ph type="body" idx="1"/>
          </p:nvPr>
        </p:nvSpPr>
        <p:spPr>
          <a:xfrm>
            <a:off x="240631" y="228601"/>
            <a:ext cx="8470231" cy="2033336"/>
          </a:xfrm>
        </p:spPr>
        <p:txBody>
          <a:bodyPr>
            <a:noAutofit/>
          </a:bodyPr>
          <a:lstStyle/>
          <a:p>
            <a:pPr algn="ctr"/>
            <a:r>
              <a:rPr lang="en-US" sz="3600" smtClean="0"/>
              <a:t>Read the Roseville Area Housing Study Committee Summary</a:t>
            </a:r>
            <a:endParaRPr lang="en-US" sz="3600" dirty="0"/>
          </a:p>
        </p:txBody>
      </p:sp>
    </p:spTree>
    <p:extLst>
      <p:ext uri="{BB962C8B-B14F-4D97-AF65-F5344CB8AC3E}">
        <p14:creationId xmlns:p14="http://schemas.microsoft.com/office/powerpoint/2010/main" val="33825871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 y="228600"/>
            <a:ext cx="8951494" cy="3396916"/>
          </a:xfrm>
        </p:spPr>
        <p:txBody>
          <a:bodyPr>
            <a:noAutofit/>
          </a:bodyPr>
          <a:lstStyle/>
          <a:p>
            <a:pPr algn="ctr"/>
            <a:r>
              <a:rPr lang="en-US" sz="3600" dirty="0" smtClean="0"/>
              <a:t>Join your City’s Comprehensive Plan Discussions</a:t>
            </a:r>
            <a:endParaRPr lang="en-US" sz="3600" dirty="0"/>
          </a:p>
        </p:txBody>
      </p:sp>
    </p:spTree>
    <p:extLst>
      <p:ext uri="{BB962C8B-B14F-4D97-AF65-F5344CB8AC3E}">
        <p14:creationId xmlns:p14="http://schemas.microsoft.com/office/powerpoint/2010/main" val="209419589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682" y="197224"/>
            <a:ext cx="6858000" cy="6535270"/>
          </a:xfrm>
          <a:prstGeom prst="rect">
            <a:avLst/>
          </a:prstGeom>
        </p:spPr>
      </p:pic>
      <p:sp>
        <p:nvSpPr>
          <p:cNvPr id="4" name="Content Placeholder 3"/>
          <p:cNvSpPr>
            <a:spLocks noGrp="1"/>
          </p:cNvSpPr>
          <p:nvPr>
            <p:ph idx="1"/>
          </p:nvPr>
        </p:nvSpPr>
        <p:spPr>
          <a:xfrm>
            <a:off x="2865119" y="1541928"/>
            <a:ext cx="3627121" cy="4218792"/>
          </a:xfrm>
        </p:spPr>
        <p:txBody>
          <a:bodyPr>
            <a:normAutofit fontScale="92500" lnSpcReduction="20000"/>
          </a:bodyPr>
          <a:lstStyle/>
          <a:p>
            <a:pPr algn="ctr"/>
            <a:r>
              <a:rPr lang="en-US" sz="3600" dirty="0" smtClean="0">
                <a:solidFill>
                  <a:schemeClr val="tx2"/>
                </a:solidFill>
              </a:rPr>
              <a:t>    Collaborate with </a:t>
            </a:r>
            <a:r>
              <a:rPr lang="en-US" sz="3600" dirty="0">
                <a:solidFill>
                  <a:schemeClr val="tx2"/>
                </a:solidFill>
              </a:rPr>
              <a:t>other organizations to increase local interest to increase affordable housing options in our cities.</a:t>
            </a:r>
          </a:p>
          <a:p>
            <a:endParaRPr lang="en-US" dirty="0"/>
          </a:p>
        </p:txBody>
      </p:sp>
    </p:spTree>
    <p:extLst>
      <p:ext uri="{BB962C8B-B14F-4D97-AF65-F5344CB8AC3E}">
        <p14:creationId xmlns:p14="http://schemas.microsoft.com/office/powerpoint/2010/main" val="5697274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365" y="197224"/>
            <a:ext cx="8713694" cy="788894"/>
          </a:xfrm>
        </p:spPr>
        <p:txBody>
          <a:bodyPr>
            <a:noAutofit/>
          </a:bodyPr>
          <a:lstStyle/>
          <a:p>
            <a:pPr algn="ctr"/>
            <a:r>
              <a:rPr lang="en-US" sz="4000" dirty="0" smtClean="0"/>
              <a:t>Comprehensive </a:t>
            </a:r>
            <a:r>
              <a:rPr lang="en-US" sz="4400" dirty="0" smtClean="0"/>
              <a:t>planning</a:t>
            </a:r>
            <a:endParaRPr lang="en-US" sz="4400" dirty="0"/>
          </a:p>
        </p:txBody>
      </p:sp>
      <p:sp>
        <p:nvSpPr>
          <p:cNvPr id="3" name="Content Placeholder 2"/>
          <p:cNvSpPr>
            <a:spLocks noGrp="1"/>
          </p:cNvSpPr>
          <p:nvPr>
            <p:ph idx="1"/>
          </p:nvPr>
        </p:nvSpPr>
        <p:spPr>
          <a:xfrm>
            <a:off x="161365" y="1920239"/>
            <a:ext cx="8713694" cy="4606067"/>
          </a:xfrm>
        </p:spPr>
        <p:txBody>
          <a:bodyPr>
            <a:noAutofit/>
          </a:bodyPr>
          <a:lstStyle/>
          <a:p>
            <a:pPr marL="342900" indent="-342900">
              <a:buFont typeface="Wingdings" charset="2"/>
              <a:buChar char="ü"/>
            </a:pPr>
            <a:r>
              <a:rPr lang="en-US" sz="3200" dirty="0" smtClean="0"/>
              <a:t>A </a:t>
            </a:r>
            <a:r>
              <a:rPr lang="en-US" sz="3200" dirty="0"/>
              <a:t>comprehensive plan is a tool for </a:t>
            </a:r>
            <a:r>
              <a:rPr lang="en-US" sz="3200" dirty="0" smtClean="0"/>
              <a:t>guiding </a:t>
            </a:r>
            <a:r>
              <a:rPr lang="en-US" sz="3200" dirty="0"/>
              <a:t>growth, redevelopment, and overall improvement of a city</a:t>
            </a:r>
            <a:r>
              <a:rPr lang="en-US" sz="3200" dirty="0" smtClean="0"/>
              <a:t>.  The plan includes economy, water resources, land use, transportation, parks and housing.</a:t>
            </a:r>
          </a:p>
          <a:p>
            <a:pPr marL="342900" indent="-342900">
              <a:buFont typeface="Wingdings" charset="2"/>
              <a:buChar char="ü"/>
            </a:pPr>
            <a:endParaRPr lang="en-US" sz="1000" dirty="0" smtClean="0"/>
          </a:p>
        </p:txBody>
      </p:sp>
    </p:spTree>
    <p:extLst>
      <p:ext uri="{BB962C8B-B14F-4D97-AF65-F5344CB8AC3E}">
        <p14:creationId xmlns:p14="http://schemas.microsoft.com/office/powerpoint/2010/main" val="1837945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0520" y="579120"/>
            <a:ext cx="8305800" cy="5293757"/>
          </a:xfrm>
          <a:prstGeom prst="rect">
            <a:avLst/>
          </a:prstGeom>
          <a:noFill/>
        </p:spPr>
        <p:txBody>
          <a:bodyPr wrap="square" rtlCol="0">
            <a:spAutoFit/>
          </a:bodyPr>
          <a:lstStyle/>
          <a:p>
            <a:pPr marL="457200" indent="-457200">
              <a:buFont typeface="Wingdings" charset="2"/>
              <a:buChar char="ü"/>
            </a:pPr>
            <a:r>
              <a:rPr lang="en-US" sz="3200" b="1" dirty="0"/>
              <a:t>Cities are presently working on reviewing their comprehensive plans to project needs and goals moving forward to 2030 and to align them with the Metropolitan Council’s plan for the region. </a:t>
            </a:r>
          </a:p>
          <a:p>
            <a:pPr marL="457200" indent="-457200">
              <a:buFont typeface="Wingdings" charset="2"/>
              <a:buChar char="ü"/>
            </a:pPr>
            <a:endParaRPr lang="en-US" sz="3200" b="1" dirty="0"/>
          </a:p>
          <a:p>
            <a:pPr marL="457200" indent="-457200">
              <a:buFont typeface="Wingdings" charset="2"/>
              <a:buChar char="ü"/>
            </a:pPr>
            <a:r>
              <a:rPr lang="en-US" sz="3200" b="1" dirty="0"/>
              <a:t>Plans must be submitted to the Metropolitan Council by the end of 2018.</a:t>
            </a:r>
            <a:endParaRPr lang="en-US" sz="3200" dirty="0"/>
          </a:p>
          <a:p>
            <a:endParaRPr lang="en-US" dirty="0"/>
          </a:p>
        </p:txBody>
      </p:sp>
    </p:spTree>
    <p:extLst>
      <p:ext uri="{BB962C8B-B14F-4D97-AF65-F5344CB8AC3E}">
        <p14:creationId xmlns:p14="http://schemas.microsoft.com/office/powerpoint/2010/main" val="18702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6121" y="39684"/>
            <a:ext cx="7620000" cy="6818316"/>
          </a:xfrm>
        </p:spPr>
        <p:txBody>
          <a:bodyPr>
            <a:noAutofit/>
          </a:bodyPr>
          <a:lstStyle/>
          <a:p>
            <a:pPr algn="ctr"/>
            <a:r>
              <a:rPr lang="en-US" sz="4400" dirty="0" smtClean="0">
                <a:solidFill>
                  <a:schemeClr val="tx2"/>
                </a:solidFill>
                <a:latin typeface="+mj-lt"/>
              </a:rPr>
              <a:t>Gathering Background Information</a:t>
            </a:r>
          </a:p>
          <a:p>
            <a:pPr algn="ctr"/>
            <a:endParaRPr lang="en-US" sz="4400" dirty="0">
              <a:latin typeface="+mj-lt"/>
            </a:endParaRPr>
          </a:p>
          <a:p>
            <a:pPr marL="571500" indent="-571500">
              <a:buFont typeface="Arial" charset="0"/>
              <a:buChar char="•"/>
            </a:pPr>
            <a:r>
              <a:rPr lang="en-US" sz="3000" dirty="0" smtClean="0"/>
              <a:t>Met with Dr. Craig Waldron, Management, Marketing and Public Administration Dept., Hamline University to help us give shape and direction on how to proceed with the study.</a:t>
            </a:r>
          </a:p>
          <a:p>
            <a:pPr marL="571500" indent="-571500">
              <a:buFont typeface="Arial" charset="0"/>
              <a:buChar char="•"/>
            </a:pPr>
            <a:endParaRPr lang="en-US" sz="2400" dirty="0"/>
          </a:p>
          <a:p>
            <a:pPr marL="571500" indent="-571500">
              <a:buFont typeface="Arial" charset="0"/>
              <a:buChar char="•"/>
            </a:pPr>
            <a:endParaRPr lang="en-US" sz="2400" dirty="0" smtClean="0"/>
          </a:p>
          <a:p>
            <a:pPr marL="571500" indent="-571500">
              <a:buFont typeface="Arial" charset="0"/>
              <a:buChar char="•"/>
            </a:pPr>
            <a:endParaRPr lang="en-US" sz="2400" dirty="0" smtClean="0"/>
          </a:p>
        </p:txBody>
      </p:sp>
    </p:spTree>
    <p:extLst>
      <p:ext uri="{BB962C8B-B14F-4D97-AF65-F5344CB8AC3E}">
        <p14:creationId xmlns:p14="http://schemas.microsoft.com/office/powerpoint/2010/main" val="3079742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7620000" cy="6858000"/>
          </a:xfrm>
        </p:spPr>
        <p:txBody>
          <a:bodyPr>
            <a:normAutofit/>
          </a:bodyPr>
          <a:lstStyle/>
          <a:p>
            <a:pPr marL="800100" lvl="1" indent="-342900">
              <a:buFont typeface="Wingdings" charset="2"/>
              <a:buChar char="ü"/>
            </a:pPr>
            <a:endParaRPr lang="en-US" b="0" dirty="0" smtClean="0"/>
          </a:p>
          <a:p>
            <a:pPr marL="571500" indent="-571500">
              <a:buFont typeface="Arial" charset="0"/>
              <a:buChar char="•"/>
            </a:pPr>
            <a:r>
              <a:rPr lang="en-US" sz="3000" dirty="0"/>
              <a:t>Interviewed individuals with regional housing </a:t>
            </a:r>
            <a:r>
              <a:rPr lang="en-US" sz="3000" dirty="0" smtClean="0"/>
              <a:t>expertise:</a:t>
            </a:r>
          </a:p>
          <a:p>
            <a:pPr marL="800100" lvl="1" indent="-342900">
              <a:buFont typeface="Wingdings" charset="2"/>
              <a:buChar char="ü"/>
            </a:pPr>
            <a:r>
              <a:rPr lang="en-US" sz="2400" b="0" dirty="0" smtClean="0"/>
              <a:t>Barbara </a:t>
            </a:r>
            <a:r>
              <a:rPr lang="en-US" sz="2400" b="0" dirty="0" err="1"/>
              <a:t>Dacy</a:t>
            </a:r>
            <a:r>
              <a:rPr lang="en-US" sz="2400" b="0" dirty="0"/>
              <a:t>, Executive Director, Washington County Housing and Redevelopment Agency</a:t>
            </a:r>
          </a:p>
          <a:p>
            <a:pPr marL="800100" lvl="1" indent="-342900">
              <a:buFont typeface="Wingdings" charset="2"/>
              <a:buChar char="ü"/>
            </a:pPr>
            <a:r>
              <a:rPr lang="en-US" sz="2400" b="0" dirty="0" smtClean="0"/>
              <a:t>Dan </a:t>
            </a:r>
            <a:r>
              <a:rPr lang="en-US" sz="2400" b="0" dirty="0" err="1" smtClean="0"/>
              <a:t>Hylton</a:t>
            </a:r>
            <a:r>
              <a:rPr lang="en-US" sz="2400" b="0" dirty="0" smtClean="0"/>
              <a:t>, Housing Link Researcher</a:t>
            </a:r>
          </a:p>
          <a:p>
            <a:pPr marL="800100" lvl="1" indent="-342900">
              <a:buFont typeface="Wingdings" charset="2"/>
              <a:buChar char="ü"/>
            </a:pPr>
            <a:r>
              <a:rPr lang="en-US" sz="2400" b="0" dirty="0" smtClean="0"/>
              <a:t>Paul Fate, Common Bond</a:t>
            </a:r>
          </a:p>
          <a:p>
            <a:pPr marL="800100" lvl="1" indent="-342900">
              <a:buFont typeface="Wingdings" charset="2"/>
              <a:buChar char="ü"/>
            </a:pPr>
            <a:r>
              <a:rPr lang="en-US" sz="2400" b="0" dirty="0" smtClean="0"/>
              <a:t>Ed Goetz, CURA (Center for Urban &amp; Regional Affairs) </a:t>
            </a:r>
          </a:p>
          <a:p>
            <a:pPr marL="800100" lvl="1" indent="-342900">
              <a:buFont typeface="Wingdings" charset="2"/>
              <a:buChar char="ü"/>
            </a:pPr>
            <a:r>
              <a:rPr lang="en-US" sz="2400" b="0" dirty="0" smtClean="0"/>
              <a:t>Libby Starling and Beth </a:t>
            </a:r>
            <a:r>
              <a:rPr lang="en-US" sz="2400" b="0" dirty="0" err="1" smtClean="0"/>
              <a:t>Reetz</a:t>
            </a:r>
            <a:r>
              <a:rPr lang="en-US" sz="2400" b="0" dirty="0" smtClean="0"/>
              <a:t>, Metropolitan Council</a:t>
            </a:r>
          </a:p>
          <a:p>
            <a:pPr marL="800100" lvl="1" indent="-342900">
              <a:buFont typeface="Wingdings" charset="2"/>
              <a:buChar char="ü"/>
            </a:pPr>
            <a:r>
              <a:rPr lang="en-US" sz="2400" b="0" dirty="0" smtClean="0"/>
              <a:t>Mary </a:t>
            </a:r>
            <a:r>
              <a:rPr lang="en-US" sz="2400" b="0" dirty="0" err="1" smtClean="0"/>
              <a:t>Tingerthal</a:t>
            </a:r>
            <a:r>
              <a:rPr lang="en-US" sz="2400" b="0" dirty="0" smtClean="0"/>
              <a:t> and Katie Topinka, MN Housing</a:t>
            </a:r>
          </a:p>
          <a:p>
            <a:pPr marL="800100" lvl="1" indent="-342900">
              <a:buFont typeface="Wingdings" charset="2"/>
              <a:buChar char="ü"/>
            </a:pPr>
            <a:r>
              <a:rPr lang="en-US" sz="2400" b="0" dirty="0" smtClean="0"/>
              <a:t>Cathy Bennett, Housing Initiative, Urban Land Institute, MN</a:t>
            </a:r>
          </a:p>
          <a:p>
            <a:pPr marL="800100" lvl="1" indent="-342900">
              <a:buFont typeface="Wingdings" charset="2"/>
              <a:buChar char="ü"/>
            </a:pPr>
            <a:r>
              <a:rPr lang="en-US" sz="2400" b="0" dirty="0" smtClean="0"/>
              <a:t>Cathy ten </a:t>
            </a:r>
            <a:r>
              <a:rPr lang="en-US" sz="2400" b="0" dirty="0" err="1" smtClean="0"/>
              <a:t>Broeke</a:t>
            </a:r>
            <a:r>
              <a:rPr lang="en-US" sz="2400" b="0" dirty="0" smtClean="0"/>
              <a:t>, MN State Director to Prevent and End Homelessness</a:t>
            </a:r>
          </a:p>
        </p:txBody>
      </p:sp>
    </p:spTree>
    <p:extLst>
      <p:ext uri="{BB962C8B-B14F-4D97-AF65-F5344CB8AC3E}">
        <p14:creationId xmlns:p14="http://schemas.microsoft.com/office/powerpoint/2010/main" val="14729061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0" y="289560"/>
            <a:ext cx="8442960" cy="6004243"/>
          </a:xfrm>
        </p:spPr>
        <p:txBody>
          <a:bodyPr>
            <a:normAutofit fontScale="47500" lnSpcReduction="20000"/>
          </a:bodyPr>
          <a:lstStyle/>
          <a:p>
            <a:pPr marL="342900" indent="-342900">
              <a:buFont typeface="Arial" charset="0"/>
              <a:buChar char="•"/>
            </a:pPr>
            <a:r>
              <a:rPr lang="en-US" sz="6300" dirty="0" smtClean="0"/>
              <a:t>Capstone Project under the supervision of </a:t>
            </a:r>
            <a:r>
              <a:rPr lang="en-US" sz="6300" dirty="0" err="1" smtClean="0"/>
              <a:t>Neeraj</a:t>
            </a:r>
            <a:r>
              <a:rPr lang="en-US" sz="6300" dirty="0" smtClean="0"/>
              <a:t> Mehta, Director of Community Programs for CURA</a:t>
            </a:r>
          </a:p>
          <a:p>
            <a:pPr marL="342900" indent="-342900">
              <a:buFont typeface="Arial" charset="0"/>
              <a:buChar char="•"/>
            </a:pPr>
            <a:endParaRPr lang="en-US" sz="3000" dirty="0" smtClean="0"/>
          </a:p>
          <a:p>
            <a:r>
              <a:rPr lang="en-US" sz="5900" b="0" dirty="0" smtClean="0"/>
              <a:t>Three graduate students take what they’ve learned in graduate courses and apply it to examine a specific idea.</a:t>
            </a:r>
          </a:p>
          <a:p>
            <a:endParaRPr lang="en-US" sz="5900" b="0" dirty="0"/>
          </a:p>
          <a:p>
            <a:r>
              <a:rPr lang="en-US" sz="5900" b="0" dirty="0" smtClean="0"/>
              <a:t>Our Capstone students will: </a:t>
            </a:r>
          </a:p>
          <a:p>
            <a:pPr marL="800100" lvl="1" indent="-342900">
              <a:buFont typeface="Wingdings" charset="2"/>
              <a:buChar char="ü"/>
            </a:pPr>
            <a:r>
              <a:rPr lang="en-US" sz="5900" b="0" dirty="0" smtClean="0"/>
              <a:t>Use census data to </a:t>
            </a:r>
            <a:r>
              <a:rPr lang="en-US" sz="5900" b="0" dirty="0" err="1" smtClean="0"/>
              <a:t>analyse</a:t>
            </a:r>
            <a:r>
              <a:rPr lang="en-US" sz="5900" b="0" dirty="0" smtClean="0"/>
              <a:t> our cities unique situations</a:t>
            </a:r>
          </a:p>
          <a:p>
            <a:pPr marL="800100" lvl="1" indent="-342900">
              <a:buFont typeface="Wingdings" charset="2"/>
              <a:buChar char="ü"/>
            </a:pPr>
            <a:r>
              <a:rPr lang="en-US" sz="5900" b="0" dirty="0" smtClean="0"/>
              <a:t>Develop 10 year frameworks for each city</a:t>
            </a:r>
            <a:endParaRPr lang="en-US" sz="5900" dirty="0"/>
          </a:p>
          <a:p>
            <a:pPr marL="800100" lvl="1" indent="-342900">
              <a:buFont typeface="Wingdings" charset="2"/>
              <a:buChar char="ü"/>
            </a:pPr>
            <a:r>
              <a:rPr lang="en-US" sz="5900" dirty="0"/>
              <a:t>Map existing affordable housing</a:t>
            </a:r>
          </a:p>
          <a:p>
            <a:pPr marL="800100" lvl="1" indent="-342900">
              <a:buFont typeface="Wingdings" charset="2"/>
              <a:buChar char="ü"/>
            </a:pPr>
            <a:endParaRPr lang="en-US" sz="2400" dirty="0"/>
          </a:p>
        </p:txBody>
      </p:sp>
    </p:spTree>
    <p:extLst>
      <p:ext uri="{BB962C8B-B14F-4D97-AF65-F5344CB8AC3E}">
        <p14:creationId xmlns:p14="http://schemas.microsoft.com/office/powerpoint/2010/main" val="41083992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Essential.thmx</Template>
  <TotalTime>2796</TotalTime>
  <Words>1661</Words>
  <Application>Microsoft Macintosh PowerPoint</Application>
  <PresentationFormat>On-screen Show (4:3)</PresentationFormat>
  <Paragraphs>320</Paragraphs>
  <Slides>44</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Arial Black</vt:lpstr>
      <vt:lpstr>Calibri</vt:lpstr>
      <vt:lpstr>HelveticaNeueLTStd</vt:lpstr>
      <vt:lpstr>SimSun</vt:lpstr>
      <vt:lpstr>Times New Roman</vt:lpstr>
      <vt:lpstr>Wingdings</vt:lpstr>
      <vt:lpstr>Arial</vt:lpstr>
      <vt:lpstr>Essential</vt:lpstr>
      <vt:lpstr>          Affordable          Housing           2016-2017</vt:lpstr>
      <vt:lpstr>PowerPoint Presentation</vt:lpstr>
      <vt:lpstr>Ann Berry</vt:lpstr>
      <vt:lpstr>PowerPoint Presentation</vt:lpstr>
      <vt:lpstr>Comprehensive planning</vt:lpstr>
      <vt:lpstr>PowerPoint Presentation</vt:lpstr>
      <vt:lpstr>PowerPoint Presentation</vt:lpstr>
      <vt:lpstr>PowerPoint Presentation</vt:lpstr>
      <vt:lpstr>PowerPoint Presentation</vt:lpstr>
      <vt:lpstr>Capstone Client Presentation</vt:lpstr>
      <vt:lpstr>PowerPoint Presentation</vt:lpstr>
      <vt:lpstr>Area Median Income (AMI)</vt:lpstr>
      <vt:lpstr>Housing Affordability</vt:lpstr>
      <vt:lpstr>Rental Affordability</vt:lpstr>
      <vt:lpstr>PowerPoint Presentation</vt:lpstr>
      <vt:lpstr>PowerPoint Presentation</vt:lpstr>
      <vt:lpstr>What is  an affordable housing profile for Each of our five cities?</vt:lpstr>
      <vt:lpstr>Met Council data on Household Income</vt:lpstr>
      <vt:lpstr>PowerPoint Presentation</vt:lpstr>
      <vt:lpstr>PowerPoint Presentation</vt:lpstr>
      <vt:lpstr>Cost Burdened Families</vt:lpstr>
      <vt:lpstr>PowerPoint Presentation</vt:lpstr>
      <vt:lpstr>PowerPoint Presentation</vt:lpstr>
      <vt:lpstr>PowerPoint Presentation</vt:lpstr>
      <vt:lpstr>PowerPoint Presentation</vt:lpstr>
      <vt:lpstr>Existing Housing</vt:lpstr>
      <vt:lpstr>What Is Needed to plan For The future?  2021-2030</vt:lpstr>
      <vt:lpstr>Planning for Our cities</vt:lpstr>
      <vt:lpstr>Urban Vs Suburban</vt:lpstr>
      <vt:lpstr>Why is Affordable Housing Important?</vt:lpstr>
      <vt:lpstr>The Median Value of owner-occupied homes in Minnesota averages $38,000 more than neighboring States</vt:lpstr>
      <vt:lpstr>PowerPoint Presentation</vt:lpstr>
      <vt:lpstr>Challenges for development of affordable housing</vt:lpstr>
      <vt:lpstr>PowerPoint Presentation</vt:lpstr>
      <vt:lpstr>Challenges for the Low Income renter</vt:lpstr>
      <vt:lpstr>       Present Vouchers Being Used </vt:lpstr>
      <vt:lpstr>What can Cities do to assist low income renters?</vt:lpstr>
      <vt:lpstr> Hope For the Future What’s Working? </vt:lpstr>
      <vt:lpstr>PowerPoint Presentation</vt:lpstr>
      <vt:lpstr>PowerPoint Presentation</vt:lpstr>
      <vt:lpstr>PowerPoint Presentation</vt:lpstr>
      <vt:lpstr>www.LWVRosevilleArea.org</vt:lpstr>
      <vt:lpstr>PowerPoint Presentation</vt:lpstr>
      <vt:lpstr>PowerPoint Presentation</vt:lpstr>
    </vt:vector>
  </TitlesOfParts>
  <Company>ISD 623</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Police Study 2015-2016</dc:title>
  <dc:creator>Rita Mills</dc:creator>
  <cp:lastModifiedBy>Bonnie Koch</cp:lastModifiedBy>
  <cp:revision>215</cp:revision>
  <dcterms:created xsi:type="dcterms:W3CDTF">2016-02-16T02:16:18Z</dcterms:created>
  <dcterms:modified xsi:type="dcterms:W3CDTF">2017-05-10T22:33:53Z</dcterms:modified>
</cp:coreProperties>
</file>